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58"/>
  </p:notesMasterIdLst>
  <p:sldIdLst>
    <p:sldId id="256" r:id="rId2"/>
    <p:sldId id="257" r:id="rId3"/>
    <p:sldId id="259" r:id="rId4"/>
    <p:sldId id="261" r:id="rId5"/>
    <p:sldId id="263" r:id="rId6"/>
    <p:sldId id="260" r:id="rId7"/>
    <p:sldId id="290" r:id="rId8"/>
    <p:sldId id="291" r:id="rId9"/>
    <p:sldId id="262" r:id="rId10"/>
    <p:sldId id="265" r:id="rId11"/>
    <p:sldId id="266" r:id="rId12"/>
    <p:sldId id="267" r:id="rId13"/>
    <p:sldId id="272" r:id="rId14"/>
    <p:sldId id="268" r:id="rId15"/>
    <p:sldId id="269" r:id="rId16"/>
    <p:sldId id="270" r:id="rId17"/>
    <p:sldId id="271" r:id="rId18"/>
    <p:sldId id="273" r:id="rId19"/>
    <p:sldId id="301" r:id="rId20"/>
    <p:sldId id="302" r:id="rId21"/>
    <p:sldId id="303" r:id="rId22"/>
    <p:sldId id="275"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2" r:id="rId39"/>
    <p:sldId id="293" r:id="rId40"/>
    <p:sldId id="294" r:id="rId41"/>
    <p:sldId id="295" r:id="rId42"/>
    <p:sldId id="296" r:id="rId43"/>
    <p:sldId id="297" r:id="rId44"/>
    <p:sldId id="298" r:id="rId45"/>
    <p:sldId id="299" r:id="rId46"/>
    <p:sldId id="300" r:id="rId47"/>
    <p:sldId id="309" r:id="rId48"/>
    <p:sldId id="310" r:id="rId49"/>
    <p:sldId id="311" r:id="rId50"/>
    <p:sldId id="304" r:id="rId51"/>
    <p:sldId id="305" r:id="rId52"/>
    <p:sldId id="306" r:id="rId53"/>
    <p:sldId id="307" r:id="rId54"/>
    <p:sldId id="308" r:id="rId55"/>
    <p:sldId id="264" r:id="rId56"/>
    <p:sldId id="258" r:id="rId5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63">
          <p15:clr>
            <a:srgbClr val="747775"/>
          </p15:clr>
        </p15:guide>
        <p15:guide id="2" pos="2130">
          <p15:clr>
            <a:srgbClr val="747775"/>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0" y="84"/>
      </p:cViewPr>
      <p:guideLst>
        <p:guide pos="263"/>
        <p:guide pos="213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 name="Google Shape;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53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43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66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78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00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36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66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06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96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33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47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74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666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37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15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079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38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050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044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71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409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023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61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604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22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145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442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361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0795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575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20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98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262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926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325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59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607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505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538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57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320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45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288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311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383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045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000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747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46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32ccc6e487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g32ccc6e487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421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603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93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2ccc6e48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2ccc6e48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9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pic>
        <p:nvPicPr>
          <p:cNvPr id="13" name="Google Shape;13;p3"/>
          <p:cNvPicPr preferRelativeResize="0"/>
          <p:nvPr/>
        </p:nvPicPr>
        <p:blipFill>
          <a:blip r:embed="rId3">
            <a:alphaModFix/>
          </a:blip>
          <a:stretch>
            <a:fillRect/>
          </a:stretch>
        </p:blipFill>
        <p:spPr>
          <a:xfrm>
            <a:off x="6336828" y="152400"/>
            <a:ext cx="2654776" cy="418700"/>
          </a:xfrm>
          <a:prstGeom prst="rect">
            <a:avLst/>
          </a:prstGeom>
          <a:noFill/>
          <a:ln>
            <a:noFill/>
          </a:ln>
        </p:spPr>
      </p:pic>
      <p:pic>
        <p:nvPicPr>
          <p:cNvPr id="14" name="Google Shape;14;p3"/>
          <p:cNvPicPr preferRelativeResize="0"/>
          <p:nvPr/>
        </p:nvPicPr>
        <p:blipFill>
          <a:blip r:embed="rId4">
            <a:alphaModFix/>
          </a:blip>
          <a:stretch>
            <a:fillRect/>
          </a:stretch>
        </p:blipFill>
        <p:spPr>
          <a:xfrm>
            <a:off x="288175" y="4494200"/>
            <a:ext cx="3188669" cy="418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1">
  <p:cSld name="SECTION_HEADER_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U8pRaj22Ml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_wPkBSvbbU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cFr7e3RsjP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youtube.com/watch?v=6yIUY_vieBM" TargetMode="Externa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6"/>
          <p:cNvPicPr preferRelativeResize="0"/>
          <p:nvPr/>
        </p:nvPicPr>
        <p:blipFill>
          <a:blip r:embed="rId3">
            <a:alphaModFix/>
          </a:blip>
          <a:stretch>
            <a:fillRect/>
          </a:stretch>
        </p:blipFill>
        <p:spPr>
          <a:xfrm>
            <a:off x="1641150" y="762650"/>
            <a:ext cx="3813174" cy="3817776"/>
          </a:xfrm>
          <a:prstGeom prst="rect">
            <a:avLst/>
          </a:prstGeom>
          <a:noFill/>
          <a:ln>
            <a:noFill/>
          </a:ln>
        </p:spPr>
      </p:pic>
      <p:pic>
        <p:nvPicPr>
          <p:cNvPr id="24" name="Google Shape;24;p6"/>
          <p:cNvPicPr preferRelativeResize="0"/>
          <p:nvPr/>
        </p:nvPicPr>
        <p:blipFill>
          <a:blip r:embed="rId4">
            <a:alphaModFix/>
          </a:blip>
          <a:stretch>
            <a:fillRect/>
          </a:stretch>
        </p:blipFill>
        <p:spPr>
          <a:xfrm>
            <a:off x="6094375" y="-110675"/>
            <a:ext cx="3267749" cy="3267749"/>
          </a:xfrm>
          <a:prstGeom prst="rect">
            <a:avLst/>
          </a:prstGeom>
          <a:noFill/>
          <a:ln>
            <a:noFill/>
          </a:ln>
        </p:spPr>
      </p:pic>
      <p:pic>
        <p:nvPicPr>
          <p:cNvPr id="25" name="Google Shape;25;p6"/>
          <p:cNvPicPr preferRelativeResize="0"/>
          <p:nvPr/>
        </p:nvPicPr>
        <p:blipFill>
          <a:blip r:embed="rId5">
            <a:alphaModFix/>
          </a:blip>
          <a:stretch>
            <a:fillRect/>
          </a:stretch>
        </p:blipFill>
        <p:spPr>
          <a:xfrm>
            <a:off x="357750" y="2687475"/>
            <a:ext cx="2029325" cy="2029325"/>
          </a:xfrm>
          <a:prstGeom prst="rect">
            <a:avLst/>
          </a:prstGeom>
          <a:noFill/>
          <a:ln>
            <a:noFill/>
          </a:ln>
        </p:spPr>
      </p:pic>
      <p:pic>
        <p:nvPicPr>
          <p:cNvPr id="26" name="Google Shape;26;p6"/>
          <p:cNvPicPr preferRelativeResize="0"/>
          <p:nvPr/>
        </p:nvPicPr>
        <p:blipFill>
          <a:blip r:embed="rId6">
            <a:alphaModFix/>
          </a:blip>
          <a:stretch>
            <a:fillRect/>
          </a:stretch>
        </p:blipFill>
        <p:spPr>
          <a:xfrm>
            <a:off x="417100" y="386850"/>
            <a:ext cx="2964575" cy="1366802"/>
          </a:xfrm>
          <a:prstGeom prst="rect">
            <a:avLst/>
          </a:prstGeom>
          <a:noFill/>
          <a:ln>
            <a:noFill/>
          </a:ln>
        </p:spPr>
      </p:pic>
      <p:pic>
        <p:nvPicPr>
          <p:cNvPr id="27" name="Google Shape;27;p6"/>
          <p:cNvPicPr preferRelativeResize="0"/>
          <p:nvPr/>
        </p:nvPicPr>
        <p:blipFill>
          <a:blip r:embed="rId7">
            <a:alphaModFix/>
          </a:blip>
          <a:stretch>
            <a:fillRect/>
          </a:stretch>
        </p:blipFill>
        <p:spPr>
          <a:xfrm>
            <a:off x="3438850" y="4183775"/>
            <a:ext cx="5552752" cy="729125"/>
          </a:xfrm>
          <a:prstGeom prst="rect">
            <a:avLst/>
          </a:prstGeom>
          <a:noFill/>
          <a:ln>
            <a:noFill/>
          </a:ln>
        </p:spPr>
      </p:pic>
      <p:sp>
        <p:nvSpPr>
          <p:cNvPr id="28" name="Google Shape;28;p6"/>
          <p:cNvSpPr txBox="1"/>
          <p:nvPr/>
        </p:nvSpPr>
        <p:spPr>
          <a:xfrm>
            <a:off x="5176314" y="1549898"/>
            <a:ext cx="3696000" cy="184662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ES" sz="3600" b="1" dirty="0">
                <a:solidFill>
                  <a:srgbClr val="373737"/>
                </a:solidFill>
                <a:latin typeface="Montserrat"/>
                <a:ea typeface="Montserrat"/>
                <a:cs typeface="Montserrat"/>
                <a:sym typeface="Montserrat"/>
              </a:rPr>
              <a:t>CURSO INTELIGENCIA EMOCIONAL</a:t>
            </a:r>
            <a:endParaRPr sz="3600" b="1" dirty="0">
              <a:solidFill>
                <a:srgbClr val="373737"/>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100" y="831574"/>
            <a:ext cx="5143728" cy="3480352"/>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La empatía es:</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Identificar y ubicarse en el punto de vista del interlocutor.</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Identificar, compartir o solidarizarse con los sentimientos de otras personas.</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Reconocer y alentar los logros de las personas.</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Corregir experiencias negativas generadas en situaciones anteriores (pedir disculpa).</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Tener en cuenta los derechos de las demás personas antes de actuar.</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Percibir el malestar de las personas por algo que se ha hecho.</a:t>
            </a: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EMPATÍA</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52C0670A-E95B-4823-B02A-FA62C1B8E414}"/>
              </a:ext>
            </a:extLst>
          </p:cNvPr>
          <p:cNvPicPr>
            <a:picLocks noChangeAspect="1"/>
          </p:cNvPicPr>
          <p:nvPr/>
        </p:nvPicPr>
        <p:blipFill>
          <a:blip r:embed="rId3"/>
          <a:stretch>
            <a:fillRect/>
          </a:stretch>
        </p:blipFill>
        <p:spPr>
          <a:xfrm>
            <a:off x="5825770" y="1632105"/>
            <a:ext cx="3020518" cy="2265389"/>
          </a:xfrm>
          <a:prstGeom prst="rect">
            <a:avLst/>
          </a:prstGeom>
        </p:spPr>
      </p:pic>
    </p:spTree>
    <p:extLst>
      <p:ext uri="{BB962C8B-B14F-4D97-AF65-F5344CB8AC3E}">
        <p14:creationId xmlns:p14="http://schemas.microsoft.com/office/powerpoint/2010/main" val="80602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356688" y="1233104"/>
            <a:ext cx="3793393" cy="29340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dirty="0">
                <a:solidFill>
                  <a:schemeClr val="dk2"/>
                </a:solidFill>
                <a:latin typeface="Roboto"/>
                <a:ea typeface="Roboto"/>
                <a:cs typeface="Roboto"/>
                <a:sym typeface="Roboto"/>
              </a:rPr>
              <a:t>EMPATÍA</a:t>
            </a:r>
          </a:p>
          <a:p>
            <a:pPr marL="0" lvl="0" indent="0" algn="l" rtl="0">
              <a:spcBef>
                <a:spcPts val="0"/>
              </a:spcBef>
              <a:spcAft>
                <a:spcPts val="0"/>
              </a:spcAft>
              <a:buNone/>
            </a:pPr>
            <a:endParaRPr lang="es-ES" b="1"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Tiende a la conexión</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Escucha para comprender</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Requiere aprendizaje</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Escucha las emociones</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Se centra en la persona</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No juzga</a:t>
            </a:r>
          </a:p>
          <a:p>
            <a:pPr marL="0" lvl="0" indent="0" algn="l" rtl="0">
              <a:spcBef>
                <a:spcPts val="0"/>
              </a:spcBef>
              <a:spcAft>
                <a:spcPts val="0"/>
              </a:spcAft>
              <a:buNone/>
            </a:pPr>
            <a:endParaRPr lang="es-ES"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351216"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hlinkClick r:id="rId3"/>
              </a:rPr>
              <a:t>¿SON LO MISMO?</a:t>
            </a:r>
            <a:endParaRPr sz="1800" b="1" dirty="0">
              <a:solidFill>
                <a:srgbClr val="373737"/>
              </a:solidFill>
              <a:latin typeface="Montserrat"/>
              <a:ea typeface="Montserrat"/>
              <a:cs typeface="Montserrat"/>
              <a:sym typeface="Montserrat"/>
            </a:endParaRPr>
          </a:p>
        </p:txBody>
      </p:sp>
      <p:sp>
        <p:nvSpPr>
          <p:cNvPr id="6" name="Google Shape;33;p7">
            <a:extLst>
              <a:ext uri="{FF2B5EF4-FFF2-40B4-BE49-F238E27FC236}">
                <a16:creationId xmlns:a16="http://schemas.microsoft.com/office/drawing/2014/main" id="{A913622F-6EB5-413B-B24D-5243EC121D07}"/>
              </a:ext>
            </a:extLst>
          </p:cNvPr>
          <p:cNvSpPr txBox="1"/>
          <p:nvPr/>
        </p:nvSpPr>
        <p:spPr>
          <a:xfrm>
            <a:off x="5150081" y="1233104"/>
            <a:ext cx="3793393" cy="29340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dirty="0">
                <a:solidFill>
                  <a:schemeClr val="dk2"/>
                </a:solidFill>
                <a:latin typeface="Roboto"/>
                <a:ea typeface="Roboto"/>
                <a:cs typeface="Roboto"/>
                <a:sym typeface="Roboto"/>
              </a:rPr>
              <a:t>SIMPATÍA</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Tiende a la desconexión</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Escucha para responder</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Busca aprobación</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Escucha las palabras</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Se centra en la solución</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Juzga</a:t>
            </a:r>
          </a:p>
        </p:txBody>
      </p:sp>
    </p:spTree>
    <p:extLst>
      <p:ext uri="{BB962C8B-B14F-4D97-AF65-F5344CB8AC3E}">
        <p14:creationId xmlns:p14="http://schemas.microsoft.com/office/powerpoint/2010/main" val="253828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Con la empatía podemos debilitar los muros de los </a:t>
            </a:r>
            <a:r>
              <a:rPr lang="es-ES" b="1" dirty="0">
                <a:solidFill>
                  <a:schemeClr val="dk2"/>
                </a:solidFill>
                <a:latin typeface="Roboto"/>
                <a:ea typeface="Roboto"/>
                <a:cs typeface="Roboto"/>
                <a:sym typeface="Roboto"/>
              </a:rPr>
              <a:t>prejuicios</a:t>
            </a:r>
            <a:r>
              <a:rPr lang="es-ES" dirty="0">
                <a:solidFill>
                  <a:schemeClr val="dk2"/>
                </a:solidFill>
                <a:latin typeface="Roboto"/>
                <a:ea typeface="Roboto"/>
                <a:cs typeface="Roboto"/>
                <a:sym typeface="Roboto"/>
              </a:rPr>
              <a:t>. Ella nos permite descubrir que la nuestra no es la única forma de sentir, pensar o actuar. Enseña a conocer a las demás personas tal y como son, en vez de suponerlas tal y como las imaginamos. Tiene sentido y utilidad en el mundo diverso y heterogéneo en que vivimos.</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«En la sección de alimentación de un supermercado se encontraba una mujer inclinada, mientras escogía unos tomates. En aquel momento sintió un agudo dolor en la espalda, se quedó inmóvil y lanzó un chillido. </a:t>
            </a:r>
          </a:p>
          <a:p>
            <a:pPr lvl="0" algn="l" rtl="0">
              <a:spcBef>
                <a:spcPts val="0"/>
              </a:spcBef>
              <a:spcAft>
                <a:spcPts val="0"/>
              </a:spcAft>
            </a:pPr>
            <a:r>
              <a:rPr lang="es-ES" dirty="0">
                <a:solidFill>
                  <a:schemeClr val="dk2"/>
                </a:solidFill>
                <a:latin typeface="Roboto"/>
                <a:ea typeface="Roboto"/>
                <a:cs typeface="Roboto"/>
                <a:sym typeface="Roboto"/>
              </a:rPr>
              <a:t>Otra cliente, que se encontraba muy cerca, se inclinó sobre ella con gesto de complicidad y le dijo: «Si cree usted que los tomates están caros, espere a ver el precio del pescado…»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¿Qué es lo que te hace reaccionar: la realidad o lo que tú supones de ella?</a:t>
            </a: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a:t>
            </a:r>
            <a:endParaRPr sz="1800" b="1" dirty="0">
              <a:solidFill>
                <a:srgbClr val="373737"/>
              </a:solidFill>
              <a:latin typeface="Montserrat"/>
              <a:ea typeface="Montserrat"/>
              <a:cs typeface="Montserrat"/>
              <a:sym typeface="Montserrat"/>
            </a:endParaRPr>
          </a:p>
        </p:txBody>
      </p:sp>
      <p:graphicFrame>
        <p:nvGraphicFramePr>
          <p:cNvPr id="4" name="Tabla 3">
            <a:extLst>
              <a:ext uri="{FF2B5EF4-FFF2-40B4-BE49-F238E27FC236}">
                <a16:creationId xmlns:a16="http://schemas.microsoft.com/office/drawing/2014/main" id="{D3C15FED-C84B-491F-9C64-9782ACA24998}"/>
              </a:ext>
            </a:extLst>
          </p:cNvPr>
          <p:cNvGraphicFramePr>
            <a:graphicFrameLocks noGrp="1"/>
          </p:cNvGraphicFramePr>
          <p:nvPr>
            <p:extLst>
              <p:ext uri="{D42A27DB-BD31-4B8C-83A1-F6EECF244321}">
                <p14:modId xmlns:p14="http://schemas.microsoft.com/office/powerpoint/2010/main" val="531593277"/>
              </p:ext>
            </p:extLst>
          </p:nvPr>
        </p:nvGraphicFramePr>
        <p:xfrm>
          <a:off x="435935" y="2360429"/>
          <a:ext cx="8166919" cy="1244009"/>
        </p:xfrm>
        <a:graphic>
          <a:graphicData uri="http://schemas.openxmlformats.org/drawingml/2006/table">
            <a:tbl>
              <a:tblPr/>
              <a:tblGrid>
                <a:gridCol w="8166919">
                  <a:extLst>
                    <a:ext uri="{9D8B030D-6E8A-4147-A177-3AD203B41FA5}">
                      <a16:colId xmlns:a16="http://schemas.microsoft.com/office/drawing/2014/main" val="4060026433"/>
                    </a:ext>
                  </a:extLst>
                </a:gridCol>
              </a:tblGrid>
              <a:tr h="1244009">
                <a:tc>
                  <a:txBody>
                    <a:bodyPr/>
                    <a:lstStyle/>
                    <a:p>
                      <a:endParaRPr lang="es-ES" dirty="0"/>
                    </a:p>
                  </a:txBody>
                  <a:tcPr>
                    <a:lnL w="12700" cmpd="sng">
                      <a:solidFill>
                        <a:srgbClr val="FFC000"/>
                      </a:solidFill>
                      <a:prstDash val="solid"/>
                    </a:lnL>
                    <a:lnR w="12700" cmpd="sng">
                      <a:solidFill>
                        <a:srgbClr val="FFC000"/>
                      </a:solidFill>
                      <a:prstDash val="solid"/>
                    </a:lnR>
                    <a:lnT w="12700" cmpd="sng">
                      <a:solidFill>
                        <a:srgbClr val="FFC000"/>
                      </a:solidFill>
                      <a:prstDash val="solid"/>
                    </a:lnT>
                    <a:lnB w="12700" cmpd="sng">
                      <a:solidFill>
                        <a:srgbClr val="FFC000"/>
                      </a:solidFill>
                      <a:prstDash val="solid"/>
                    </a:lnB>
                  </a:tcPr>
                </a:tc>
                <a:extLst>
                  <a:ext uri="{0D108BD9-81ED-4DB2-BD59-A6C34878D82A}">
                    <a16:rowId xmlns:a16="http://schemas.microsoft.com/office/drawing/2014/main" val="4145571669"/>
                  </a:ext>
                </a:extLst>
              </a:tr>
            </a:tbl>
          </a:graphicData>
        </a:graphic>
      </p:graphicFrame>
    </p:spTree>
    <p:extLst>
      <p:ext uri="{BB962C8B-B14F-4D97-AF65-F5344CB8AC3E}">
        <p14:creationId xmlns:p14="http://schemas.microsoft.com/office/powerpoint/2010/main" val="360461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26517" y="1247068"/>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Escribid en un trozo de papel algún aspecto personal de vosotros (afición, plato preferido…)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En grupos de 5-6 personas removed todos esos papeles y escoged uno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En los próximos minutos debéis observar a vuestros compañeros y tratar de averiguar a quién pertenece el papel escogido.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¿qué ha pasado?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¿cómo os sentís?</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EMPATÍA </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2378233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Existe una gran diferencia entre sentir una emoción y ser consciente de lo que se está sintiendo.</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 autoconciencia emocional es la capacidad de tomar conciencia de los propios estados internos y de reconocer las propias emociones, así como los efectos que éstas tienen sobre nuestro estado físico, nuestro comportamiento y nuestro pensamiento.</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 autoconciencia emocional requiere de un amplio conocimiento de nosotros mismos, de la comprensión de los procesos </a:t>
            </a:r>
            <a:r>
              <a:rPr lang="es-ES" dirty="0">
                <a:solidFill>
                  <a:srgbClr val="373737"/>
                </a:solidFill>
                <a:latin typeface="Montserrat"/>
                <a:sym typeface="Roboto"/>
              </a:rPr>
              <a:t>emocionales</a:t>
            </a:r>
            <a:r>
              <a:rPr lang="es-ES" dirty="0">
                <a:solidFill>
                  <a:schemeClr val="dk2"/>
                </a:solidFill>
                <a:latin typeface="Roboto"/>
                <a:ea typeface="Roboto"/>
                <a:cs typeface="Roboto"/>
                <a:sym typeface="Roboto"/>
              </a:rPr>
              <a:t> y de la predicción de nuestras reacciones emocionales ante determinadas situaciones. </a:t>
            </a: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RECONOCER EMOCIONES/AUTOEVALUACION</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46024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7" name="Imagen 6">
            <a:extLst>
              <a:ext uri="{FF2B5EF4-FFF2-40B4-BE49-F238E27FC236}">
                <a16:creationId xmlns:a16="http://schemas.microsoft.com/office/drawing/2014/main" id="{3DDDC1FE-93BD-4A01-9C74-055CE0CFC9DB}"/>
              </a:ext>
            </a:extLst>
          </p:cNvPr>
          <p:cNvPicPr>
            <a:picLocks noChangeAspect="1"/>
          </p:cNvPicPr>
          <p:nvPr/>
        </p:nvPicPr>
        <p:blipFill>
          <a:blip r:embed="rId3"/>
          <a:stretch>
            <a:fillRect/>
          </a:stretch>
        </p:blipFill>
        <p:spPr>
          <a:xfrm>
            <a:off x="3204967" y="2066294"/>
            <a:ext cx="3016315" cy="2273494"/>
          </a:xfrm>
          <a:prstGeom prst="rect">
            <a:avLst/>
          </a:prstGeom>
          <a:noFill/>
          <a:ln cap="flat">
            <a:noFill/>
          </a:ln>
          <a:effectLst>
            <a:softEdge rad="63500"/>
          </a:effectLst>
        </p:spPr>
      </p:pic>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663053"/>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AUTOCONOCIMIENTO:</a:t>
            </a:r>
            <a:br>
              <a:rPr lang="es-ES" sz="1800" b="1" dirty="0">
                <a:solidFill>
                  <a:srgbClr val="373737"/>
                </a:solidFill>
                <a:latin typeface="Montserrat"/>
                <a:ea typeface="Montserrat"/>
                <a:cs typeface="Montserrat"/>
                <a:sym typeface="Montserrat"/>
              </a:rPr>
            </a:br>
            <a:r>
              <a:rPr lang="es-ES" sz="1800" b="1" dirty="0">
                <a:solidFill>
                  <a:srgbClr val="373737"/>
                </a:solidFill>
                <a:latin typeface="Montserrat"/>
                <a:ea typeface="Montserrat"/>
                <a:cs typeface="Montserrat"/>
                <a:sym typeface="Montserrat"/>
              </a:rPr>
              <a:t>LA RUEDA DE LA EMOCIÓN</a:t>
            </a:r>
            <a:endParaRPr sz="1800" b="1" dirty="0">
              <a:solidFill>
                <a:srgbClr val="373737"/>
              </a:solidFill>
              <a:latin typeface="Montserrat"/>
              <a:ea typeface="Montserrat"/>
              <a:cs typeface="Montserrat"/>
              <a:sym typeface="Montserrat"/>
            </a:endParaRPr>
          </a:p>
        </p:txBody>
      </p:sp>
      <p:pic>
        <p:nvPicPr>
          <p:cNvPr id="6" name="Imagen 5">
            <a:extLst>
              <a:ext uri="{FF2B5EF4-FFF2-40B4-BE49-F238E27FC236}">
                <a16:creationId xmlns:a16="http://schemas.microsoft.com/office/drawing/2014/main" id="{209597F8-2A9C-4934-8717-27DF436F9A4C}"/>
              </a:ext>
            </a:extLst>
          </p:cNvPr>
          <p:cNvPicPr>
            <a:picLocks noChangeAspect="1"/>
          </p:cNvPicPr>
          <p:nvPr/>
        </p:nvPicPr>
        <p:blipFill>
          <a:blip r:embed="rId4"/>
          <a:stretch>
            <a:fillRect/>
          </a:stretch>
        </p:blipFill>
        <p:spPr>
          <a:xfrm rot="20527989">
            <a:off x="744469" y="2277739"/>
            <a:ext cx="1928869" cy="1928869"/>
          </a:xfrm>
          <a:prstGeom prst="rect">
            <a:avLst/>
          </a:prstGeom>
          <a:noFill/>
          <a:ln cap="flat">
            <a:noFill/>
          </a:ln>
          <a:effectLst>
            <a:softEdge rad="63500"/>
          </a:effectLst>
        </p:spPr>
      </p:pic>
      <p:pic>
        <p:nvPicPr>
          <p:cNvPr id="8" name="Imagen 7">
            <a:extLst>
              <a:ext uri="{FF2B5EF4-FFF2-40B4-BE49-F238E27FC236}">
                <a16:creationId xmlns:a16="http://schemas.microsoft.com/office/drawing/2014/main" id="{324B2F1D-EB16-49CA-A665-53EC61792130}"/>
              </a:ext>
            </a:extLst>
          </p:cNvPr>
          <p:cNvPicPr>
            <a:picLocks noChangeAspect="1"/>
          </p:cNvPicPr>
          <p:nvPr/>
        </p:nvPicPr>
        <p:blipFill>
          <a:blip r:embed="rId5"/>
          <a:stretch>
            <a:fillRect/>
          </a:stretch>
        </p:blipFill>
        <p:spPr>
          <a:xfrm rot="9176068">
            <a:off x="6576798" y="2248039"/>
            <a:ext cx="2057998" cy="2057998"/>
          </a:xfrm>
          <a:prstGeom prst="rect">
            <a:avLst/>
          </a:prstGeom>
          <a:noFill/>
          <a:ln cap="flat">
            <a:noFill/>
          </a:ln>
          <a:effectLst>
            <a:softEdge rad="63500"/>
          </a:effectLst>
        </p:spPr>
      </p:pic>
      <p:sp>
        <p:nvSpPr>
          <p:cNvPr id="33" name="Google Shape;33;p7"/>
          <p:cNvSpPr txBox="1"/>
          <p:nvPr/>
        </p:nvSpPr>
        <p:spPr>
          <a:xfrm>
            <a:off x="426517" y="1278965"/>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Dibuja un círculo y divídelo en secciones (quesitos), las más grandes serán emociones muy representativas en tu día a día, las más pequeñas sin embargo, aparecen solo de vez en cuando. Indica en cada una de ellas qué emoción es. (MUSICA)</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3130742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Ahora que ya tienes un nombre, es el momento de descubrir por qué estás sintiendo esa emoción en este momento. </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Por supuesto, podría haber un millón de razones, y para descubrirlo tienes que preguntarte, como lo harías con un amigo: “¿Qué pasa? ¿Qué me está haciendo sentir de esta manera?”</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Si te haces las preguntas adecuadas, veras que siempre encontrarás una respuesta.</a:t>
            </a: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DESCUBRE EL “POR QUÉ” DE TUS EMOCIONES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361033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651020" y="1690841"/>
            <a:ext cx="4195268" cy="2109602"/>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EMOCIONES VS SENTIMIENTOS</a:t>
            </a:r>
          </a:p>
          <a:p>
            <a:pPr marL="0" lvl="0" indent="0" algn="ctr" rtl="0">
              <a:spcBef>
                <a:spcPts val="0"/>
              </a:spcBef>
              <a:spcAft>
                <a:spcPts val="0"/>
              </a:spcAft>
              <a:buNone/>
            </a:pPr>
            <a:endParaRPr lang="es-ES" dirty="0">
              <a:solidFill>
                <a:srgbClr val="373737"/>
              </a:solidFill>
              <a:latin typeface="Montserrat"/>
              <a:ea typeface="Montserrat"/>
              <a:cs typeface="Montserrat"/>
              <a:sym typeface="Montserrat"/>
            </a:endParaRPr>
          </a:p>
          <a:p>
            <a:pPr marL="0" lvl="0" indent="0" algn="just" rtl="0">
              <a:spcBef>
                <a:spcPts val="0"/>
              </a:spcBef>
              <a:spcAft>
                <a:spcPts val="0"/>
              </a:spcAft>
              <a:buNone/>
            </a:pPr>
            <a:r>
              <a:rPr lang="es-ES" dirty="0">
                <a:solidFill>
                  <a:srgbClr val="373737"/>
                </a:solidFill>
                <a:latin typeface="Montserrat"/>
                <a:ea typeface="Montserrat"/>
                <a:cs typeface="Montserrat"/>
                <a:sym typeface="Montserrat"/>
              </a:rPr>
              <a:t>Aprende a escuchar tus emociones (en el cuerpo), a identificarlas y comprenderlas para después poder elegir cómo reaccionar en cada situación.</a:t>
            </a:r>
          </a:p>
          <a:p>
            <a:pPr marL="0" lvl="0" indent="0" algn="ctr" rtl="0">
              <a:spcBef>
                <a:spcPts val="0"/>
              </a:spcBef>
              <a:spcAft>
                <a:spcPts val="0"/>
              </a:spcAft>
              <a:buNone/>
            </a:pPr>
            <a:endParaRPr lang="es-ES" sz="1200" dirty="0">
              <a:solidFill>
                <a:srgbClr val="373737"/>
              </a:solidFill>
              <a:latin typeface="Montserrat"/>
              <a:ea typeface="Montserrat"/>
              <a:cs typeface="Montserrat"/>
              <a:sym typeface="Montserrat"/>
            </a:endParaRPr>
          </a:p>
          <a:p>
            <a:pPr marL="0" lvl="0" indent="0" algn="ctr" rtl="0">
              <a:spcBef>
                <a:spcPts val="0"/>
              </a:spcBef>
              <a:spcAft>
                <a:spcPts val="0"/>
              </a:spcAft>
              <a:buNone/>
            </a:pPr>
            <a:endParaRPr lang="es-ES" sz="1200" dirty="0">
              <a:solidFill>
                <a:srgbClr val="373737"/>
              </a:solidFill>
              <a:latin typeface="Montserrat"/>
              <a:ea typeface="Montserrat"/>
              <a:cs typeface="Montserrat"/>
              <a:sym typeface="Montserrat"/>
            </a:endParaRPr>
          </a:p>
          <a:p>
            <a:pPr marL="0" lvl="0" indent="0" algn="ctr" rtl="0">
              <a:spcBef>
                <a:spcPts val="0"/>
              </a:spcBef>
              <a:spcAft>
                <a:spcPts val="0"/>
              </a:spcAft>
              <a:buNone/>
            </a:pP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C688B1D5-C1F2-48CC-B9AA-98D4CE9A3F5B}"/>
              </a:ext>
            </a:extLst>
          </p:cNvPr>
          <p:cNvPicPr>
            <a:picLocks noChangeAspect="1"/>
          </p:cNvPicPr>
          <p:nvPr/>
        </p:nvPicPr>
        <p:blipFill>
          <a:blip r:embed="rId3"/>
          <a:stretch>
            <a:fillRect/>
          </a:stretch>
        </p:blipFill>
        <p:spPr>
          <a:xfrm>
            <a:off x="88993" y="77972"/>
            <a:ext cx="4403989" cy="4408451"/>
          </a:xfrm>
          <a:prstGeom prst="rect">
            <a:avLst/>
          </a:prstGeom>
        </p:spPr>
      </p:pic>
    </p:spTree>
    <p:extLst>
      <p:ext uri="{BB962C8B-B14F-4D97-AF65-F5344CB8AC3E}">
        <p14:creationId xmlns:p14="http://schemas.microsoft.com/office/powerpoint/2010/main" val="40155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Lo cierto es que no reaccionamos ante la realidad, sino ante el significado que le conferimos, por lo que también influyen desde nuestras expectativas y necesidades hasta nuestros pensamientos. Por tanto, las emociones no son meras reacciones a una situación, sino también a la valoración de lo que nos está sucediendo.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Por ejemplo, si una persona te tira un vaso de agua encima, la reacción emocional más congruente es la sorpresa ya que se trata de algo inesperado. Sin embargo, cuando comienzas a pensar en las intenciones de esa persona y tu mente racional se pone en marcha, es probable que te enfades si crees que lo hizo a propósito. Por tanto, la ira no es una reacción emocional a lo sucedido sino a la interpretación de lo que ha ocurrido.</a:t>
            </a:r>
            <a:endParaRPr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a:t>
            </a:r>
            <a:endParaRPr sz="1800" b="1" dirty="0">
              <a:solidFill>
                <a:srgbClr val="373737"/>
              </a:solidFill>
              <a:latin typeface="Montserrat"/>
              <a:ea typeface="Montserrat"/>
              <a:cs typeface="Montserrat"/>
              <a:sym typeface="Montserrat"/>
            </a:endParaRPr>
          </a:p>
        </p:txBody>
      </p:sp>
      <p:graphicFrame>
        <p:nvGraphicFramePr>
          <p:cNvPr id="3" name="Tabla 2">
            <a:extLst>
              <a:ext uri="{FF2B5EF4-FFF2-40B4-BE49-F238E27FC236}">
                <a16:creationId xmlns:a16="http://schemas.microsoft.com/office/drawing/2014/main" id="{042AEBF4-F1F3-4A0F-89E5-3BC0C4C74BE6}"/>
              </a:ext>
            </a:extLst>
          </p:cNvPr>
          <p:cNvGraphicFramePr>
            <a:graphicFrameLocks noGrp="1"/>
          </p:cNvGraphicFramePr>
          <p:nvPr>
            <p:extLst>
              <p:ext uri="{D42A27DB-BD31-4B8C-83A1-F6EECF244321}">
                <p14:modId xmlns:p14="http://schemas.microsoft.com/office/powerpoint/2010/main" val="70354702"/>
              </p:ext>
            </p:extLst>
          </p:nvPr>
        </p:nvGraphicFramePr>
        <p:xfrm>
          <a:off x="435935" y="2349795"/>
          <a:ext cx="8272129" cy="1254641"/>
        </p:xfrm>
        <a:graphic>
          <a:graphicData uri="http://schemas.openxmlformats.org/drawingml/2006/table">
            <a:tbl>
              <a:tblPr/>
              <a:tblGrid>
                <a:gridCol w="8272129">
                  <a:extLst>
                    <a:ext uri="{9D8B030D-6E8A-4147-A177-3AD203B41FA5}">
                      <a16:colId xmlns:a16="http://schemas.microsoft.com/office/drawing/2014/main" val="2426652028"/>
                    </a:ext>
                  </a:extLst>
                </a:gridCol>
              </a:tblGrid>
              <a:tr h="1254641">
                <a:tc>
                  <a:txBody>
                    <a:bodyPr/>
                    <a:lstStyle/>
                    <a:p>
                      <a:endParaRPr lang="es-ES" dirty="0"/>
                    </a:p>
                  </a:txBody>
                  <a:tcPr>
                    <a:lnL w="12700" cmpd="sng">
                      <a:solidFill>
                        <a:srgbClr val="FFC000"/>
                      </a:solidFill>
                      <a:prstDash val="solid"/>
                    </a:lnL>
                    <a:lnR w="12700" cmpd="sng">
                      <a:solidFill>
                        <a:srgbClr val="FFC000"/>
                      </a:solidFill>
                      <a:prstDash val="solid"/>
                    </a:lnR>
                    <a:lnT w="12700" cmpd="sng">
                      <a:solidFill>
                        <a:srgbClr val="FFC000"/>
                      </a:solidFill>
                      <a:prstDash val="solid"/>
                    </a:lnT>
                    <a:lnB w="12700" cmpd="sng">
                      <a:solidFill>
                        <a:srgbClr val="FFC000"/>
                      </a:solidFill>
                      <a:prstDash val="solid"/>
                    </a:lnB>
                  </a:tcPr>
                </a:tc>
                <a:extLst>
                  <a:ext uri="{0D108BD9-81ED-4DB2-BD59-A6C34878D82A}">
                    <a16:rowId xmlns:a16="http://schemas.microsoft.com/office/drawing/2014/main" val="3338582388"/>
                  </a:ext>
                </a:extLst>
              </a:tr>
            </a:tbl>
          </a:graphicData>
        </a:graphic>
      </p:graphicFrame>
    </p:spTree>
    <p:extLst>
      <p:ext uri="{BB962C8B-B14F-4D97-AF65-F5344CB8AC3E}">
        <p14:creationId xmlns:p14="http://schemas.microsoft.com/office/powerpoint/2010/main" val="978965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b="1" dirty="0">
                <a:solidFill>
                  <a:schemeClr val="dk2"/>
                </a:solidFill>
                <a:latin typeface="Roboto"/>
                <a:ea typeface="Roboto"/>
                <a:cs typeface="Roboto"/>
                <a:sym typeface="Roboto"/>
              </a:rPr>
              <a:t>Función adaptativa</a:t>
            </a:r>
          </a:p>
          <a:p>
            <a:pPr marL="342900" lvl="0" indent="-342900" algn="l" rtl="0">
              <a:spcBef>
                <a:spcPts val="0"/>
              </a:spcBef>
              <a:spcAft>
                <a:spcPts val="0"/>
              </a:spcAft>
              <a:buAutoNum type="arabicPeriod"/>
            </a:pPr>
            <a:endParaRPr lang="es-ES" b="1"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Las emociones primarias son particularmente importantes gracias a su cualidad hedónica. El miedo, por ejemplo, favorece la huida o la inmovilidad defensiva ante un peligro mientras que el asco nos impide comer algo que podría hacernos daño. Incluso la expresión de miedo podría bastar para apaciguar una reacción intensa de un agresor.</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 sorpresa, en cambio, nos anima a prestar más atención a lo que está ocurriendo en nuestro entorno. Por tanto, las emociones y los sentimientos son una especie de brújula interior que nos permite orientarnos rápidamente en nuestro entorno generando la respuesta más adecuada.</a:t>
            </a:r>
            <a:endParaRPr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¿PARA QUÉ SIRVEN?</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99865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3793393" cy="28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2"/>
                </a:solidFill>
                <a:latin typeface="Roboto"/>
                <a:ea typeface="Roboto"/>
                <a:cs typeface="Roboto"/>
                <a:sym typeface="Roboto"/>
              </a:rPr>
              <a:t>Mejorar nuestras relaciones y calidad de vida. Al desarrollar una mejor comprensión de nuestras propias emociones y las de los demás podemos:</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-mejorar la comunicación</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-resolver conflictos</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-fortalecer las relaciones</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-mejorar la toma de decisiones</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-aumentar bienestar emocional</a:t>
            </a:r>
            <a:endParaRPr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35" name="Google Shape;35;p7"/>
          <p:cNvSpPr txBox="1"/>
          <p:nvPr/>
        </p:nvSpPr>
        <p:spPr>
          <a:xfrm>
            <a:off x="4362891" y="735049"/>
            <a:ext cx="3368850"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QUÉ VAMOS A TRABAJAR</a:t>
            </a:r>
            <a:endParaRPr sz="1800" b="1" dirty="0">
              <a:solidFill>
                <a:srgbClr val="373737"/>
              </a:solidFill>
              <a:latin typeface="Montserrat"/>
              <a:ea typeface="Montserrat"/>
              <a:cs typeface="Montserrat"/>
              <a:sym typeface="Montserrat"/>
            </a:endParaRP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3368850"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OBJETIVOS</a:t>
            </a:r>
            <a:endParaRPr sz="1800" b="1" dirty="0">
              <a:solidFill>
                <a:srgbClr val="373737"/>
              </a:solidFill>
              <a:latin typeface="Montserrat"/>
              <a:ea typeface="Montserrat"/>
              <a:cs typeface="Montserrat"/>
              <a:sym typeface="Montserrat"/>
            </a:endParaRPr>
          </a:p>
        </p:txBody>
      </p:sp>
      <p:sp>
        <p:nvSpPr>
          <p:cNvPr id="6" name="Google Shape;33;p7">
            <a:extLst>
              <a:ext uri="{FF2B5EF4-FFF2-40B4-BE49-F238E27FC236}">
                <a16:creationId xmlns:a16="http://schemas.microsoft.com/office/drawing/2014/main" id="{A913622F-6EB5-413B-B24D-5243EC121D07}"/>
              </a:ext>
            </a:extLst>
          </p:cNvPr>
          <p:cNvSpPr txBox="1"/>
          <p:nvPr/>
        </p:nvSpPr>
        <p:spPr>
          <a:xfrm>
            <a:off x="4150620" y="1204887"/>
            <a:ext cx="3793393" cy="28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b="1" dirty="0">
                <a:solidFill>
                  <a:schemeClr val="dk2"/>
                </a:solidFill>
                <a:latin typeface="Roboto"/>
                <a:ea typeface="Roboto"/>
                <a:cs typeface="Roboto"/>
                <a:sym typeface="Roboto"/>
              </a:rPr>
              <a:t>BLOQUE 1</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-Escucha activa</a:t>
            </a:r>
          </a:p>
          <a:p>
            <a:pPr marL="0" lvl="0" indent="0" algn="l" rtl="0">
              <a:spcBef>
                <a:spcPts val="0"/>
              </a:spcBef>
              <a:spcAft>
                <a:spcPts val="0"/>
              </a:spcAft>
              <a:buNone/>
            </a:pPr>
            <a:r>
              <a:rPr lang="es-ES" dirty="0">
                <a:solidFill>
                  <a:schemeClr val="dk2"/>
                </a:solidFill>
                <a:latin typeface="Roboto"/>
                <a:ea typeface="Roboto"/>
                <a:cs typeface="Roboto"/>
                <a:sym typeface="Roboto"/>
              </a:rPr>
              <a:t>-Empatía</a:t>
            </a:r>
          </a:p>
          <a:p>
            <a:pPr marL="0" lvl="0" indent="0" algn="l" rtl="0">
              <a:spcBef>
                <a:spcPts val="0"/>
              </a:spcBef>
              <a:spcAft>
                <a:spcPts val="0"/>
              </a:spcAft>
              <a:buNone/>
            </a:pPr>
            <a:r>
              <a:rPr lang="es-ES" dirty="0">
                <a:solidFill>
                  <a:schemeClr val="dk2"/>
                </a:solidFill>
                <a:latin typeface="Roboto"/>
                <a:ea typeface="Roboto"/>
                <a:cs typeface="Roboto"/>
                <a:sym typeface="Roboto"/>
              </a:rPr>
              <a:t>-Reconocer emociones/autoevaluación</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b="1" dirty="0">
                <a:solidFill>
                  <a:schemeClr val="dk2"/>
                </a:solidFill>
                <a:latin typeface="Roboto"/>
                <a:ea typeface="Roboto"/>
                <a:cs typeface="Roboto"/>
                <a:sym typeface="Roboto"/>
              </a:rPr>
              <a:t>BLOQUE 2</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-Gestión del estrés</a:t>
            </a:r>
          </a:p>
          <a:p>
            <a:pPr marL="0" lvl="0" indent="0" algn="l" rtl="0">
              <a:spcBef>
                <a:spcPts val="0"/>
              </a:spcBef>
              <a:spcAft>
                <a:spcPts val="0"/>
              </a:spcAft>
              <a:buNone/>
            </a:pPr>
            <a:r>
              <a:rPr lang="es-ES" dirty="0">
                <a:solidFill>
                  <a:schemeClr val="dk2"/>
                </a:solidFill>
                <a:latin typeface="Roboto"/>
                <a:ea typeface="Roboto"/>
                <a:cs typeface="Roboto"/>
                <a:sym typeface="Roboto"/>
              </a:rPr>
              <a:t>-Toma de decisiones</a:t>
            </a:r>
          </a:p>
          <a:p>
            <a:pPr marL="0" lvl="0" indent="0" algn="l" rtl="0">
              <a:spcBef>
                <a:spcPts val="0"/>
              </a:spcBef>
              <a:spcAft>
                <a:spcPts val="0"/>
              </a:spcAft>
              <a:buNone/>
            </a:pPr>
            <a:r>
              <a:rPr lang="es-ES" dirty="0">
                <a:solidFill>
                  <a:schemeClr val="dk2"/>
                </a:solidFill>
                <a:latin typeface="Roboto"/>
                <a:ea typeface="Roboto"/>
                <a:cs typeface="Roboto"/>
                <a:sym typeface="Roboto"/>
              </a:rPr>
              <a:t>-Solución de problemas</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BONUS ¡TRABAJO EN EQUIPO!</a:t>
            </a:r>
            <a:endParaRPr dirty="0">
              <a:solidFill>
                <a:schemeClr val="dk2"/>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699"/>
            <a:ext cx="8290966" cy="3150751"/>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b="1" dirty="0">
                <a:solidFill>
                  <a:schemeClr val="dk2"/>
                </a:solidFill>
                <a:latin typeface="Roboto"/>
                <a:ea typeface="Roboto"/>
                <a:cs typeface="Roboto"/>
                <a:sym typeface="Roboto"/>
              </a:rPr>
              <a:t>Función social</a:t>
            </a:r>
          </a:p>
          <a:p>
            <a:pPr lvl="0" algn="just" rtl="0">
              <a:spcBef>
                <a:spcPts val="0"/>
              </a:spcBef>
              <a:spcAft>
                <a:spcPts val="0"/>
              </a:spcAft>
            </a:pPr>
            <a:r>
              <a:rPr lang="es-ES" dirty="0">
                <a:solidFill>
                  <a:schemeClr val="dk2"/>
                </a:solidFill>
                <a:latin typeface="Roboto"/>
                <a:ea typeface="Roboto"/>
                <a:cs typeface="Roboto"/>
                <a:sym typeface="Roboto"/>
              </a:rPr>
              <a:t>Las emociones nos permiten realizar un intercambio informativo con nuestros interlocutores a través de pequeños gestos faciales, el tono de voz o los movimientos del cuerpo. De hecho, todos somos capaces de captar las </a:t>
            </a:r>
            <a:r>
              <a:rPr lang="es-ES" dirty="0" err="1">
                <a:solidFill>
                  <a:schemeClr val="dk2"/>
                </a:solidFill>
                <a:latin typeface="Roboto"/>
                <a:ea typeface="Roboto"/>
                <a:cs typeface="Roboto"/>
                <a:sym typeface="Roboto"/>
              </a:rPr>
              <a:t>microexpresiones</a:t>
            </a:r>
            <a:r>
              <a:rPr lang="es-ES" dirty="0">
                <a:solidFill>
                  <a:schemeClr val="dk2"/>
                </a:solidFill>
                <a:latin typeface="Roboto"/>
                <a:ea typeface="Roboto"/>
                <a:cs typeface="Roboto"/>
                <a:sym typeface="Roboto"/>
              </a:rPr>
              <a:t> emocionales y procesarlas a nivel inconsciente para comprender los estados emocionales de los demás y adivinar sus intenciones.</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Esa capacidad es lo que nos permite comprender que una persona está molesta y que quizá no es el mejor momento para realizar una crítica o la que nos anima a acercarnos a alguien triste para consolarle.</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Por tanto, las reacciones emocionales no solo revelan nuestro estado afectivo, sino que también son pistas que regulan la manera en que los demás reaccionan ante nosotros. Incluso reprimir determinadas emociones puede tener una función social para evitar conflictos o problemas en las relaciones interpersonales.</a:t>
            </a:r>
            <a:endParaRPr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¿PARA QUÉ SIRVEN?</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233280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699"/>
            <a:ext cx="8290966" cy="3150751"/>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b="1" dirty="0">
                <a:solidFill>
                  <a:schemeClr val="dk2"/>
                </a:solidFill>
                <a:latin typeface="Roboto"/>
                <a:ea typeface="Roboto"/>
                <a:cs typeface="Roboto"/>
                <a:sym typeface="Roboto"/>
              </a:rPr>
              <a:t>Función motivacional</a:t>
            </a:r>
          </a:p>
          <a:p>
            <a:pPr lvl="0" algn="just" rtl="0">
              <a:spcBef>
                <a:spcPts val="0"/>
              </a:spcBef>
              <a:spcAft>
                <a:spcPts val="0"/>
              </a:spcAft>
            </a:pPr>
            <a:r>
              <a:rPr lang="es-ES" dirty="0">
                <a:solidFill>
                  <a:schemeClr val="dk2"/>
                </a:solidFill>
                <a:latin typeface="Roboto"/>
                <a:ea typeface="Roboto"/>
                <a:cs typeface="Roboto"/>
                <a:sym typeface="Roboto"/>
              </a:rPr>
              <a:t>Otra de las funciones de las emociones y los sentimientos más importantes se refiere a su poder para dinamizar nuestro comportamiento. Las emociones tienen una profunda relación con la motivación. De hecho, las emociones pueden empujarnos a la acción.</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Tal es el caso, por ejemplo, de la ira, una emoción que generalmente desencadena comportamientos agresivos o de defensa. Las emociones pueden generar una conducta motivada, dirigirla hacia determinado objetivo y hacer que la ejecutemos con intensidad. La pasión es otro sentimiento que puede mantenernos enfocados en una persona o proyecto durante mucho tiempo.</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Vale aclarar que esta función motivacional no depende únicamente del tipo de emoción sino también de la dimensión de agrado o desagrado que esta genera y de la intensidad de la reacción emotiva. Si solo estamos enfadados, por ejemplo, podríamos controlarnos, pero si nos sentimos iracundos será más difícil no dar rienda suelta a esa ira.</a:t>
            </a:r>
            <a:endParaRPr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¿PARA QUÉ SIRVEN?</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1735310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1837025"/>
            <a:ext cx="3431887"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El estrés es una respuesta natural y necesaria para la supervivencia. Se define como la reacción fisiológica del organismo en el que entran en juego diversos mecanismos de defensa para afrontar una situación que se percibe como amenazante o de demanda incrementada. </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hlinkClick r:id="rId3"/>
              </a:rPr>
              <a:t>GESTIÓN DEL ESTRÉS</a:t>
            </a:r>
            <a:endParaRPr sz="1800" b="1" dirty="0">
              <a:solidFill>
                <a:srgbClr val="373737"/>
              </a:solidFill>
              <a:latin typeface="Montserrat"/>
              <a:ea typeface="Montserrat"/>
              <a:cs typeface="Montserrat"/>
              <a:sym typeface="Montserrat"/>
            </a:endParaRPr>
          </a:p>
        </p:txBody>
      </p:sp>
      <p:pic>
        <p:nvPicPr>
          <p:cNvPr id="6" name="Imagen 5">
            <a:extLst>
              <a:ext uri="{FF2B5EF4-FFF2-40B4-BE49-F238E27FC236}">
                <a16:creationId xmlns:a16="http://schemas.microsoft.com/office/drawing/2014/main" id="{DD0D44D1-276C-4D32-8CF3-0FF1A4326676}"/>
              </a:ext>
            </a:extLst>
          </p:cNvPr>
          <p:cNvPicPr>
            <a:picLocks noChangeAspect="1"/>
          </p:cNvPicPr>
          <p:nvPr/>
        </p:nvPicPr>
        <p:blipFill>
          <a:blip r:embed="rId4"/>
          <a:stretch>
            <a:fillRect/>
          </a:stretch>
        </p:blipFill>
        <p:spPr>
          <a:xfrm>
            <a:off x="4770577" y="1121149"/>
            <a:ext cx="3431887" cy="3045080"/>
          </a:xfrm>
          <a:prstGeom prst="rect">
            <a:avLst/>
          </a:prstGeom>
        </p:spPr>
      </p:pic>
    </p:spTree>
    <p:extLst>
      <p:ext uri="{BB962C8B-B14F-4D97-AF65-F5344CB8AC3E}">
        <p14:creationId xmlns:p14="http://schemas.microsoft.com/office/powerpoint/2010/main" val="402759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A2851C8B-04D4-49C9-871C-F19E80F460E2}"/>
              </a:ext>
            </a:extLst>
          </p:cNvPr>
          <p:cNvPicPr>
            <a:picLocks noChangeAspect="1"/>
          </p:cNvPicPr>
          <p:nvPr/>
        </p:nvPicPr>
        <p:blipFill>
          <a:blip r:embed="rId3"/>
          <a:stretch>
            <a:fillRect/>
          </a:stretch>
        </p:blipFill>
        <p:spPr>
          <a:xfrm>
            <a:off x="292237" y="1075052"/>
            <a:ext cx="8559526" cy="2993395"/>
          </a:xfrm>
          <a:prstGeom prst="rect">
            <a:avLst/>
          </a:prstGeom>
        </p:spPr>
      </p:pic>
    </p:spTree>
    <p:extLst>
      <p:ext uri="{BB962C8B-B14F-4D97-AF65-F5344CB8AC3E}">
        <p14:creationId xmlns:p14="http://schemas.microsoft.com/office/powerpoint/2010/main" val="2668908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marL="228600" lvl="0" indent="-228600" algn="l" rtl="0">
              <a:spcBef>
                <a:spcPts val="0"/>
              </a:spcBef>
              <a:spcAft>
                <a:spcPts val="0"/>
              </a:spcAft>
              <a:buAutoNum type="alphaUcParenR"/>
            </a:pPr>
            <a:r>
              <a:rPr lang="es-ES" b="1" dirty="0">
                <a:solidFill>
                  <a:schemeClr val="dk2"/>
                </a:solidFill>
                <a:latin typeface="Roboto"/>
                <a:ea typeface="Roboto"/>
                <a:cs typeface="Roboto"/>
                <a:sym typeface="Roboto"/>
              </a:rPr>
              <a:t>COMPONENTE FISIOLÓGICO.</a:t>
            </a:r>
          </a:p>
          <a:p>
            <a:pPr lvl="0" algn="l" rtl="0">
              <a:spcBef>
                <a:spcPts val="0"/>
              </a:spcBef>
              <a:spcAft>
                <a:spcPts val="0"/>
              </a:spcAft>
            </a:pPr>
            <a:endParaRPr lang="es-ES" sz="1200" b="1"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Está constituido por una serie de síntomas físicos que se ponen de manifiesto en la respuesta de estrés. El número de síntomas presentes y la intensidad de los mismos es diferente según las personas y su respuesta al estímulo estresante.</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Los síntomas fisiológicos que pueden estar presentes en una respuesta de estrés son: sudoración, tensión o dolor muscular, palpitaciones o taquicardia, temblor, molestias en el estómago, otras molestias gástricas, dificultades respiratorias, sequedad de boca, dolores de cabeza, mareo, náuseas, etc.</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Todos los síntomas físicos son causados por la activación del sistema nervioso y no son más que una reacción de alerta con la que el organismo pretende prepararse para defenderse de una amenaza (real o percibida) El problema es que en los casos de estrés, este estado de alerta se mantiene a lo largo del tiempo. Siendo perjudicial para el organismo y preocupando gravemente a la persona, lo que conlleva de nuevo más activación del sistema nervioso y por tanto más sintomatología física.</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92781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sz="1200" b="1" dirty="0">
                <a:solidFill>
                  <a:schemeClr val="dk2"/>
                </a:solidFill>
                <a:latin typeface="Roboto"/>
                <a:ea typeface="Roboto"/>
                <a:cs typeface="Roboto"/>
                <a:sym typeface="Roboto"/>
              </a:rPr>
              <a:t>B) </a:t>
            </a:r>
            <a:r>
              <a:rPr lang="es-ES" b="1" dirty="0">
                <a:solidFill>
                  <a:schemeClr val="dk2"/>
                </a:solidFill>
                <a:latin typeface="Roboto"/>
                <a:ea typeface="Roboto"/>
                <a:cs typeface="Roboto"/>
                <a:sym typeface="Roboto"/>
              </a:rPr>
              <a:t>COMPONENTE COGNITIVO.</a:t>
            </a:r>
          </a:p>
          <a:p>
            <a:pPr lvl="0" algn="l" rtl="0">
              <a:spcBef>
                <a:spcPts val="0"/>
              </a:spcBef>
              <a:spcAft>
                <a:spcPts val="0"/>
              </a:spcAft>
            </a:pPr>
            <a:endParaRPr lang="es-ES" sz="1200" b="1"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Son los pensamientos que asaltan al individuo y están relacionados bien con ese proceso de estrés, o bien con algún estímulo o situación que lo produzca. Este componente posee una gran importancia, ya que toda interpretación o valoración que hace la persona sobre cualquier aspecto va a determinar y modular su actitud al respecto y por tanto, determinará también las características de su respuesta de estrés.</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Todo pensamiento o imagen que asalta al individuo son parte de la respuesta cognitiva de estrés. Estos pensamientos </a:t>
            </a:r>
            <a:r>
              <a:rPr lang="es-ES" sz="1200" b="1" dirty="0">
                <a:solidFill>
                  <a:schemeClr val="dk2"/>
                </a:solidFill>
                <a:latin typeface="Roboto"/>
                <a:ea typeface="Roboto"/>
                <a:cs typeface="Roboto"/>
                <a:sym typeface="Roboto"/>
              </a:rPr>
              <a:t>son automáticos e involuntarios </a:t>
            </a:r>
            <a:r>
              <a:rPr lang="es-ES" sz="1200" dirty="0">
                <a:solidFill>
                  <a:schemeClr val="dk2"/>
                </a:solidFill>
                <a:latin typeface="Roboto"/>
                <a:ea typeface="Roboto"/>
                <a:cs typeface="Roboto"/>
                <a:sym typeface="Roboto"/>
              </a:rPr>
              <a:t>ya que normalmente no son elaborados de forma intencionada por la persona. Además, no suelen ajustarse a la realidad ni son objetivos.</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627281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sz="1200" b="1" dirty="0">
                <a:solidFill>
                  <a:schemeClr val="dk2"/>
                </a:solidFill>
                <a:latin typeface="Roboto"/>
                <a:ea typeface="Roboto"/>
                <a:cs typeface="Roboto"/>
                <a:sym typeface="Roboto"/>
              </a:rPr>
              <a:t>C) </a:t>
            </a:r>
            <a:r>
              <a:rPr lang="es-ES" b="1" dirty="0">
                <a:solidFill>
                  <a:schemeClr val="dk2"/>
                </a:solidFill>
                <a:latin typeface="Roboto"/>
                <a:ea typeface="Roboto"/>
                <a:cs typeface="Roboto"/>
                <a:sym typeface="Roboto"/>
              </a:rPr>
              <a:t>COMPONENTE CONDUCTUAL</a:t>
            </a:r>
          </a:p>
          <a:p>
            <a:pPr lvl="0" algn="l" rtl="0">
              <a:spcBef>
                <a:spcPts val="0"/>
              </a:spcBef>
              <a:spcAft>
                <a:spcPts val="0"/>
              </a:spcAft>
            </a:pPr>
            <a:endParaRPr lang="es-ES" sz="1200" b="1"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Este componente es el comportamiento ante dicha situación, es decir, las cosas que hacemos. Cuando la persona se encuentra inmersa en el proceso de elaboración de la respuesta de estrés, por un lado desarrolla una sintomatología fisiológica y por otro lado elabora una serie de pensamientos que interpretan la situación. Ambos aspectos influyen en el resultado final de la respuesta de estrés que está desarrollando, pero también elabora esta última respuesta motora que igualmente influye en todo el proceso.</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sz="1200" dirty="0">
                <a:solidFill>
                  <a:schemeClr val="dk2"/>
                </a:solidFill>
                <a:latin typeface="Roboto"/>
                <a:ea typeface="Roboto"/>
                <a:cs typeface="Roboto"/>
                <a:sym typeface="Roboto"/>
              </a:rPr>
              <a:t>LAS RESPUESTAS MOTORAS MÁS COMUNES EN LAS SITUACIONES DE ESTRÉS SUELEN SER LAS RESPUESTAS DE ESCAPE Y EVITACIÓN.</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137653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02763" y="1449085"/>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sp>
        <p:nvSpPr>
          <p:cNvPr id="6" name="Rectángulo 5">
            <a:extLst>
              <a:ext uri="{FF2B5EF4-FFF2-40B4-BE49-F238E27FC236}">
                <a16:creationId xmlns:a16="http://schemas.microsoft.com/office/drawing/2014/main" id="{532BA7F6-3702-4168-A444-5364E2B9A616}"/>
              </a:ext>
            </a:extLst>
          </p:cNvPr>
          <p:cNvSpPr/>
          <p:nvPr/>
        </p:nvSpPr>
        <p:spPr>
          <a:xfrm>
            <a:off x="1101433" y="1578682"/>
            <a:ext cx="3446813" cy="2519709"/>
          </a:xfrm>
          <a:prstGeom prst="rect">
            <a:avLst/>
          </a:prstGeom>
          <a:noFill/>
          <a:ln w="12701" cap="flat">
            <a:solidFill>
              <a:srgbClr val="BF9000"/>
            </a:solidFill>
            <a:prstDash val="solid"/>
            <a:miter/>
          </a:ln>
        </p:spPr>
        <p:txBody>
          <a:bodyPr vert="horz" wrap="square" lIns="91440" tIns="45720" rIns="91440" bIns="45720" anchor="ctr" anchorCtr="1" compatLnSpc="1">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404040"/>
                </a:solidFill>
                <a:uFillTx/>
                <a:latin typeface="Calibri"/>
              </a:rPr>
              <a:t>MANIFESTACIONES EMOCIONALES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Irritabilidad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Ansiedad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Problemas de sueño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Depresión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Hipocondría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Alienación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Desgaste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Problemas familiares…</a:t>
            </a:r>
          </a:p>
        </p:txBody>
      </p:sp>
      <p:sp>
        <p:nvSpPr>
          <p:cNvPr id="7" name="Rectángulo 6">
            <a:extLst>
              <a:ext uri="{FF2B5EF4-FFF2-40B4-BE49-F238E27FC236}">
                <a16:creationId xmlns:a16="http://schemas.microsoft.com/office/drawing/2014/main" id="{5CA288D6-7B42-438F-8318-5CC7C4AEF7C6}"/>
              </a:ext>
            </a:extLst>
          </p:cNvPr>
          <p:cNvSpPr/>
          <p:nvPr/>
        </p:nvSpPr>
        <p:spPr>
          <a:xfrm>
            <a:off x="4948617" y="1571098"/>
            <a:ext cx="3446813" cy="2519710"/>
          </a:xfrm>
          <a:prstGeom prst="rect">
            <a:avLst/>
          </a:prstGeom>
          <a:noFill/>
          <a:ln w="12701" cap="flat">
            <a:solidFill>
              <a:srgbClr val="BF9000"/>
            </a:solidFill>
            <a:prstDash val="solid"/>
            <a:miter/>
          </a:ln>
        </p:spPr>
        <p:txBody>
          <a:bodyPr vert="horz" wrap="square" lIns="91440" tIns="45720" rIns="91440" bIns="45720" anchor="ctr" anchorCtr="1" compatLnSpc="1">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404040"/>
                </a:solidFill>
                <a:uFillTx/>
                <a:latin typeface="Calibri"/>
              </a:rPr>
              <a:t>MANIFESTACIONES COGNITIVAS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Dificultad para concentrarse,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recordar,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aprender cosas nuevas,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tomar decisiones…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p:txBody>
      </p:sp>
    </p:spTree>
    <p:extLst>
      <p:ext uri="{BB962C8B-B14F-4D97-AF65-F5344CB8AC3E}">
        <p14:creationId xmlns:p14="http://schemas.microsoft.com/office/powerpoint/2010/main" val="211918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02763" y="1449085"/>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PRINCIPALES COMPONENTES DEL ESTRÉS</a:t>
            </a:r>
            <a:endParaRPr sz="1800" b="1" dirty="0">
              <a:solidFill>
                <a:srgbClr val="373737"/>
              </a:solidFill>
              <a:latin typeface="Montserrat"/>
              <a:ea typeface="Montserrat"/>
              <a:cs typeface="Montserrat"/>
              <a:sym typeface="Montserrat"/>
            </a:endParaRPr>
          </a:p>
        </p:txBody>
      </p:sp>
      <p:sp>
        <p:nvSpPr>
          <p:cNvPr id="6" name="Rectángulo 5">
            <a:extLst>
              <a:ext uri="{FF2B5EF4-FFF2-40B4-BE49-F238E27FC236}">
                <a16:creationId xmlns:a16="http://schemas.microsoft.com/office/drawing/2014/main" id="{532BA7F6-3702-4168-A444-5364E2B9A616}"/>
              </a:ext>
            </a:extLst>
          </p:cNvPr>
          <p:cNvSpPr/>
          <p:nvPr/>
        </p:nvSpPr>
        <p:spPr>
          <a:xfrm>
            <a:off x="1101433" y="1578682"/>
            <a:ext cx="3446813" cy="2519709"/>
          </a:xfrm>
          <a:prstGeom prst="rect">
            <a:avLst/>
          </a:prstGeom>
          <a:noFill/>
          <a:ln w="12701" cap="flat">
            <a:solidFill>
              <a:srgbClr val="BF9000"/>
            </a:solidFill>
            <a:prstDash val="solid"/>
            <a:miter/>
          </a:ln>
        </p:spPr>
        <p:txBody>
          <a:bodyPr vert="horz" wrap="square" lIns="91440" tIns="45720" rIns="91440" bIns="45720" anchor="ctr" anchorCtr="1" compatLnSpc="1">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404040"/>
                </a:solidFill>
                <a:uFillTx/>
                <a:latin typeface="Calibri"/>
              </a:rPr>
              <a:t>MANIFESTACIONES CONDUCTUALES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404040"/>
                </a:solidFill>
                <a:uFillTx/>
                <a:latin typeface="Calibri"/>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1"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i="0" u="none" strike="noStrike" kern="1200" cap="none" spc="0" baseline="0" dirty="0">
                <a:solidFill>
                  <a:srgbClr val="404040"/>
                </a:solidFill>
                <a:uFillTx/>
                <a:latin typeface="Calibri"/>
              </a:rPr>
              <a:t>Abuso de drogas,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i="0" u="none" strike="noStrike" kern="1200" cap="none" spc="0" baseline="0" dirty="0">
                <a:solidFill>
                  <a:srgbClr val="404040"/>
                </a:solidFill>
                <a:uFillTx/>
                <a:latin typeface="Calibri"/>
              </a:rPr>
              <a:t>alcohol,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i="0" u="none" strike="noStrike" kern="1200" cap="none" spc="0" baseline="0" dirty="0">
                <a:solidFill>
                  <a:srgbClr val="404040"/>
                </a:solidFill>
                <a:uFillTx/>
                <a:latin typeface="Calibri"/>
              </a:rPr>
              <a:t>tabaco,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i="0" u="none" strike="noStrike" kern="1200" cap="none" spc="0" baseline="0" dirty="0">
                <a:solidFill>
                  <a:srgbClr val="404040"/>
                </a:solidFill>
                <a:uFillTx/>
                <a:latin typeface="Calibri"/>
              </a:rPr>
              <a:t>conducta destructiva…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dirty="0">
              <a:solidFill>
                <a:srgbClr val="404040"/>
              </a:solidFill>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i="0" u="none" strike="noStrike" kern="1200" cap="none" spc="0" baseline="0" dirty="0">
              <a:solidFill>
                <a:srgbClr val="404040"/>
              </a:solidFill>
              <a:uFillTx/>
              <a:latin typeface="Calibri"/>
            </a:endParaRPr>
          </a:p>
        </p:txBody>
      </p:sp>
      <p:sp>
        <p:nvSpPr>
          <p:cNvPr id="7" name="Rectángulo 6">
            <a:extLst>
              <a:ext uri="{FF2B5EF4-FFF2-40B4-BE49-F238E27FC236}">
                <a16:creationId xmlns:a16="http://schemas.microsoft.com/office/drawing/2014/main" id="{5CA288D6-7B42-438F-8318-5CC7C4AEF7C6}"/>
              </a:ext>
            </a:extLst>
          </p:cNvPr>
          <p:cNvSpPr/>
          <p:nvPr/>
        </p:nvSpPr>
        <p:spPr>
          <a:xfrm>
            <a:off x="4948617" y="1571098"/>
            <a:ext cx="3446813" cy="2519710"/>
          </a:xfrm>
          <a:prstGeom prst="rect">
            <a:avLst/>
          </a:prstGeom>
          <a:noFill/>
          <a:ln w="12701" cap="flat">
            <a:solidFill>
              <a:srgbClr val="BF9000"/>
            </a:solidFill>
            <a:prstDash val="solid"/>
            <a:miter/>
          </a:ln>
        </p:spPr>
        <p:txBody>
          <a:bodyPr vert="horz" wrap="square" lIns="91440" tIns="45720" rIns="91440" bIns="45720" anchor="ctr" anchorCtr="1" compatLnSpc="1">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dirty="0">
                <a:solidFill>
                  <a:srgbClr val="404040"/>
                </a:solidFill>
                <a:uFillTx/>
                <a:latin typeface="Calibri"/>
              </a:rPr>
              <a:t>MANIFESTACIONES FISIOLÓGICAS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Problemas de espalda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Bajas defensas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Úlceras pépticas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Problemas cardiológicos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Calibri"/>
              </a:rPr>
              <a:t>Hipertensión…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200" b="0" i="0" u="none" strike="noStrike" kern="1200" cap="none" spc="0" baseline="0" dirty="0">
              <a:solidFill>
                <a:srgbClr val="404040"/>
              </a:solidFill>
              <a:uFillTx/>
              <a:latin typeface="Calibri"/>
            </a:endParaRPr>
          </a:p>
        </p:txBody>
      </p:sp>
    </p:spTree>
    <p:extLst>
      <p:ext uri="{BB962C8B-B14F-4D97-AF65-F5344CB8AC3E}">
        <p14:creationId xmlns:p14="http://schemas.microsoft.com/office/powerpoint/2010/main" val="115725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100" y="1121149"/>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Imaginaros que os levantáis un día y os asomáis por la ventana, el día está frío y gris, está empezando a llover.</a:t>
            </a:r>
          </a:p>
          <a:p>
            <a:pPr lvl="0" algn="l" rtl="0">
              <a:spcBef>
                <a:spcPts val="0"/>
              </a:spcBef>
              <a:spcAft>
                <a:spcPts val="0"/>
              </a:spcAft>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Que horror!! No me gusta la lluvia! Seguro que hay atascos en la autovía y llegaré tarde al trabajo, ¡vaya asco de día!</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ansiedad, ya me empiezo a estresar para no llegar tarde, me siento desanimada. Depresión</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activación general, alteración de los patrones respiratorios, tensión muscular, etc.</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me invento una excusa y no voy al trabajo ese día.</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endParaRPr lang="es-ES" b="1" dirty="0">
              <a:solidFill>
                <a:schemeClr val="dk2"/>
              </a:solidFill>
              <a:latin typeface="Roboto"/>
              <a:ea typeface="Roboto"/>
              <a:cs typeface="Roboto"/>
              <a:sym typeface="Roboto"/>
            </a:endParaRPr>
          </a:p>
          <a:p>
            <a:pPr lvl="0" algn="ctr" rtl="0">
              <a:spcBef>
                <a:spcPts val="0"/>
              </a:spcBef>
              <a:spcAft>
                <a:spcPts val="0"/>
              </a:spcAft>
            </a:pPr>
            <a:r>
              <a:rPr lang="es-ES" b="1" dirty="0">
                <a:solidFill>
                  <a:schemeClr val="dk2"/>
                </a:solidFill>
                <a:latin typeface="Roboto"/>
                <a:ea typeface="Roboto"/>
                <a:cs typeface="Roboto"/>
                <a:sym typeface="Roboto"/>
              </a:rPr>
              <a:t>ORGANISMO              PENSAMIENTO              EMOCION             CONDUCTA</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EJEMPLOS 1</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3663003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100" y="1121149"/>
            <a:ext cx="8290966" cy="28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2"/>
                </a:solidFill>
                <a:latin typeface="Roboto"/>
                <a:ea typeface="Roboto"/>
                <a:cs typeface="Roboto"/>
                <a:sym typeface="Roboto"/>
              </a:rPr>
              <a:t>La comunicación es: </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Un proceso de “ida y vuelta”: COMPRENDER Y HACERSE COMPRENDER.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Saber escuchar, prestar atención, mirar a los ojos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Asegurarse de entender bien lo que otra persona quiere decir.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Entender a la persona, antes de pensar en lo que hay que decir.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No Interrumpir cuando alguien está hablando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Ser preciso cuando se quiere decir algo. </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Asegurarse que la otra persona ha entendido lo que se ha tratado de decirle </a:t>
            </a: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ESCUCHA ACTIVA</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1840365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100" y="1131150"/>
            <a:ext cx="82909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Imaginaros que os levantáis un día y os asomáis por la ventana, el día está frío y gris, está empezando a llover. Esta vez yo soy un agricultor de una pequeña parcela en el campo.</a:t>
            </a:r>
          </a:p>
          <a:p>
            <a:pPr lvl="0" algn="l" rtl="0">
              <a:spcBef>
                <a:spcPts val="0"/>
              </a:spcBef>
              <a:spcAft>
                <a:spcPts val="0"/>
              </a:spcAft>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abro la ventana, huelo la lluvia, me voy a mi campo a ver mis plantas.</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alegría, esperanza</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activación más adaptativa</a:t>
            </a:r>
          </a:p>
          <a:p>
            <a:pPr marL="228600" lvl="0" indent="-228600" algn="l"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l" rtl="0">
              <a:spcBef>
                <a:spcPts val="0"/>
              </a:spcBef>
              <a:spcAft>
                <a:spcPts val="0"/>
              </a:spcAft>
              <a:buFont typeface="+mj-lt"/>
              <a:buAutoNum type="arabicPeriod"/>
            </a:pPr>
            <a:r>
              <a:rPr lang="es-ES" dirty="0">
                <a:solidFill>
                  <a:schemeClr val="dk2"/>
                </a:solidFill>
                <a:latin typeface="Roboto"/>
                <a:ea typeface="Roboto"/>
                <a:cs typeface="Roboto"/>
                <a:sym typeface="Roboto"/>
              </a:rPr>
              <a:t>¡va a llover! Qué bien! Me encantan estos días y cómo huele la hierba mojada! Esto le va a venir estupendamente a mi huerta!</a:t>
            </a:r>
          </a:p>
          <a:p>
            <a:pPr marL="171450" lvl="0" indent="-171450" algn="l" rtl="0">
              <a:spcBef>
                <a:spcPts val="0"/>
              </a:spcBef>
              <a:spcAft>
                <a:spcPts val="0"/>
              </a:spcAft>
              <a:buFont typeface="Arial" panose="020B0604020202020204" pitchFamily="34" charset="0"/>
              <a:buChar char="•"/>
            </a:pPr>
            <a:endParaRPr lang="es-ES" dirty="0">
              <a:solidFill>
                <a:schemeClr val="dk2"/>
              </a:solidFill>
              <a:latin typeface="Roboto"/>
              <a:ea typeface="Roboto"/>
              <a:cs typeface="Roboto"/>
              <a:sym typeface="Roboto"/>
            </a:endParaRPr>
          </a:p>
          <a:p>
            <a:pPr lvl="0" algn="l" rtl="0">
              <a:spcBef>
                <a:spcPts val="0"/>
              </a:spcBef>
              <a:spcAft>
                <a:spcPts val="0"/>
              </a:spcAft>
            </a:pPr>
            <a:endParaRPr lang="es-ES" b="1" dirty="0">
              <a:solidFill>
                <a:schemeClr val="dk2"/>
              </a:solidFill>
              <a:latin typeface="Roboto"/>
              <a:ea typeface="Roboto"/>
              <a:cs typeface="Roboto"/>
              <a:sym typeface="Roboto"/>
            </a:endParaRPr>
          </a:p>
          <a:p>
            <a:pPr lvl="0" algn="ctr" rtl="0">
              <a:spcBef>
                <a:spcPts val="0"/>
              </a:spcBef>
              <a:spcAft>
                <a:spcPts val="0"/>
              </a:spcAft>
            </a:pPr>
            <a:r>
              <a:rPr lang="es-ES" b="1" dirty="0">
                <a:solidFill>
                  <a:schemeClr val="dk2"/>
                </a:solidFill>
                <a:latin typeface="Roboto"/>
                <a:ea typeface="Roboto"/>
                <a:cs typeface="Roboto"/>
                <a:sym typeface="Roboto"/>
              </a:rPr>
              <a:t>ORGANISMO              PENSAMIENTO              EMOCION             CONDUCTA</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EJEMPLOS 2</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3249931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572000" y="1271877"/>
            <a:ext cx="3810000"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 respuesta al estrés es nuestra particular forma de afrontar y adaptarnos a las diversas situaciones y demandas que nos vamos encontrando, es una respuesta que aparece cuando percibimos que nuestros recursos no son suficientes para afrontar los problemas.</a:t>
            </a:r>
          </a:p>
          <a:p>
            <a:pPr marL="171450" lvl="0" indent="-171450" algn="l" rtl="0">
              <a:spcBef>
                <a:spcPts val="0"/>
              </a:spcBef>
              <a:spcAft>
                <a:spcPts val="0"/>
              </a:spcAft>
              <a:buFont typeface="Arial" panose="020B0604020202020204" pitchFamily="34" charset="0"/>
              <a:buChar char="•"/>
            </a:pPr>
            <a:endParaRPr lang="es-ES" sz="1200" dirty="0">
              <a:solidFill>
                <a:schemeClr val="dk2"/>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INICIO Y DESARROLLO DEL ESTRÉS</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E5722689-D37B-4E91-8D58-11CEBD96BA4E}"/>
              </a:ext>
            </a:extLst>
          </p:cNvPr>
          <p:cNvPicPr>
            <a:picLocks noChangeAspect="1"/>
          </p:cNvPicPr>
          <p:nvPr/>
        </p:nvPicPr>
        <p:blipFill>
          <a:blip r:embed="rId3"/>
          <a:stretch>
            <a:fillRect/>
          </a:stretch>
        </p:blipFill>
        <p:spPr>
          <a:xfrm>
            <a:off x="978196" y="1271877"/>
            <a:ext cx="3348329" cy="3029643"/>
          </a:xfrm>
          <a:prstGeom prst="rect">
            <a:avLst/>
          </a:prstGeom>
        </p:spPr>
      </p:pic>
    </p:spTree>
    <p:extLst>
      <p:ext uri="{BB962C8B-B14F-4D97-AF65-F5344CB8AC3E}">
        <p14:creationId xmlns:p14="http://schemas.microsoft.com/office/powerpoint/2010/main" val="2837575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5068186" y="1271877"/>
            <a:ext cx="3313814"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Muchas veces no es únicamente la situación en sí la que nos estresa, sino cómo la interpretamos, esta  interpretación es la que nos produce una determinada emoción que es la que va a influir en cómo nosotros nos comportemos, en qué estrategia pongamos en marcha para resolver esa situación. </a:t>
            </a:r>
          </a:p>
          <a:p>
            <a:pPr marL="171450" lvl="0" indent="-171450" algn="l" rtl="0">
              <a:spcBef>
                <a:spcPts val="0"/>
              </a:spcBef>
              <a:spcAft>
                <a:spcPts val="0"/>
              </a:spcAft>
              <a:buFont typeface="Arial" panose="020B0604020202020204" pitchFamily="34" charset="0"/>
              <a:buChar char="•"/>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FF0000"/>
                </a:solidFill>
                <a:latin typeface="Montserrat"/>
                <a:ea typeface="Montserrat"/>
                <a:cs typeface="Montserrat"/>
                <a:sym typeface="Montserrat"/>
              </a:rPr>
              <a:t>ATENCIÓN</a:t>
            </a:r>
            <a:endParaRPr sz="1800" b="1" dirty="0">
              <a:solidFill>
                <a:srgbClr val="FF0000"/>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B52ACFE9-A985-46C6-B76B-0129CAF41A3B}"/>
              </a:ext>
            </a:extLst>
          </p:cNvPr>
          <p:cNvPicPr>
            <a:picLocks noChangeAspect="1"/>
          </p:cNvPicPr>
          <p:nvPr/>
        </p:nvPicPr>
        <p:blipFill>
          <a:blip r:embed="rId3"/>
          <a:stretch>
            <a:fillRect/>
          </a:stretch>
        </p:blipFill>
        <p:spPr>
          <a:xfrm>
            <a:off x="346339" y="1121149"/>
            <a:ext cx="4579447" cy="3034419"/>
          </a:xfrm>
          <a:prstGeom prst="rect">
            <a:avLst/>
          </a:prstGeom>
        </p:spPr>
      </p:pic>
    </p:spTree>
    <p:extLst>
      <p:ext uri="{BB962C8B-B14F-4D97-AF65-F5344CB8AC3E}">
        <p14:creationId xmlns:p14="http://schemas.microsoft.com/office/powerpoint/2010/main" val="116974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5068186" y="1271877"/>
            <a:ext cx="3313814"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rtl="0">
              <a:spcBef>
                <a:spcPts val="0"/>
              </a:spcBef>
              <a:spcAft>
                <a:spcPts val="0"/>
              </a:spcAft>
              <a:buNone/>
            </a:pPr>
            <a:r>
              <a:rPr lang="es-ES" sz="1800" b="1" dirty="0">
                <a:solidFill>
                  <a:schemeClr val="tx1"/>
                </a:solidFill>
                <a:latin typeface="Montserrat"/>
                <a:ea typeface="Montserrat"/>
                <a:cs typeface="Montserrat"/>
                <a:sym typeface="Montserrat"/>
              </a:rPr>
              <a:t>RESPIRACIÓN</a:t>
            </a:r>
            <a:endParaRPr sz="1800" b="1" dirty="0">
              <a:solidFill>
                <a:schemeClr val="tx1"/>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9587DD1E-BCFA-4A31-86A3-E4923F72773E}"/>
              </a:ext>
            </a:extLst>
          </p:cNvPr>
          <p:cNvPicPr>
            <a:picLocks noChangeAspect="1"/>
          </p:cNvPicPr>
          <p:nvPr/>
        </p:nvPicPr>
        <p:blipFill>
          <a:blip r:embed="rId3"/>
          <a:stretch>
            <a:fillRect/>
          </a:stretch>
        </p:blipFill>
        <p:spPr>
          <a:xfrm>
            <a:off x="3471509" y="735049"/>
            <a:ext cx="5060338" cy="3645882"/>
          </a:xfrm>
          <a:prstGeom prst="rect">
            <a:avLst/>
          </a:prstGeom>
        </p:spPr>
      </p:pic>
      <p:pic>
        <p:nvPicPr>
          <p:cNvPr id="4" name="Imagen 3">
            <a:extLst>
              <a:ext uri="{FF2B5EF4-FFF2-40B4-BE49-F238E27FC236}">
                <a16:creationId xmlns:a16="http://schemas.microsoft.com/office/drawing/2014/main" id="{873DF32D-FFD0-46E3-B910-11D84FE66BB7}"/>
              </a:ext>
            </a:extLst>
          </p:cNvPr>
          <p:cNvPicPr>
            <a:picLocks noChangeAspect="1"/>
          </p:cNvPicPr>
          <p:nvPr/>
        </p:nvPicPr>
        <p:blipFill>
          <a:blip r:embed="rId4"/>
          <a:stretch>
            <a:fillRect/>
          </a:stretch>
        </p:blipFill>
        <p:spPr>
          <a:xfrm>
            <a:off x="505828" y="1189319"/>
            <a:ext cx="2200847" cy="2737341"/>
          </a:xfrm>
          <a:prstGeom prst="rect">
            <a:avLst/>
          </a:prstGeom>
        </p:spPr>
      </p:pic>
    </p:spTree>
    <p:extLst>
      <p:ext uri="{BB962C8B-B14F-4D97-AF65-F5344CB8AC3E}">
        <p14:creationId xmlns:p14="http://schemas.microsoft.com/office/powerpoint/2010/main" val="292270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1256943"/>
            <a:ext cx="3431887"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La palabra decisión tiene su origen en el latín, específicamente en la palabra “</a:t>
            </a:r>
            <a:r>
              <a:rPr lang="es-ES" b="1" dirty="0" err="1">
                <a:solidFill>
                  <a:schemeClr val="dk2"/>
                </a:solidFill>
                <a:latin typeface="Roboto"/>
                <a:ea typeface="Roboto"/>
                <a:cs typeface="Roboto"/>
                <a:sym typeface="Roboto"/>
              </a:rPr>
              <a:t>decisio</a:t>
            </a:r>
            <a:r>
              <a:rPr lang="es-ES" dirty="0">
                <a:solidFill>
                  <a:schemeClr val="dk2"/>
                </a:solidFill>
                <a:latin typeface="Roboto"/>
                <a:ea typeface="Roboto"/>
                <a:cs typeface="Roboto"/>
                <a:sym typeface="Roboto"/>
              </a:rPr>
              <a:t>”. Su traducción más precisa al español sería: elección tomada o escogida entre otras posibilidades o alternativas.</a:t>
            </a:r>
          </a:p>
          <a:p>
            <a:pPr lvl="0" algn="l"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Por lo tanto, una decisión es tener la determinación de actuar ante una situación que tiene varias alternativas, es decir, es la etapa final de un proceso que se adhiere a la solución de un problema.</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TOMA DE DECISIONES</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17633D61-2B81-4A71-9149-4C49FD566C72}"/>
              </a:ext>
            </a:extLst>
          </p:cNvPr>
          <p:cNvPicPr>
            <a:picLocks noChangeAspect="1"/>
          </p:cNvPicPr>
          <p:nvPr/>
        </p:nvPicPr>
        <p:blipFill>
          <a:blip r:embed="rId3"/>
          <a:stretch>
            <a:fillRect/>
          </a:stretch>
        </p:blipFill>
        <p:spPr>
          <a:xfrm>
            <a:off x="4445316" y="1256943"/>
            <a:ext cx="4436466" cy="2629614"/>
          </a:xfrm>
          <a:prstGeom prst="rect">
            <a:avLst/>
          </a:prstGeom>
        </p:spPr>
      </p:pic>
    </p:spTree>
    <p:extLst>
      <p:ext uri="{BB962C8B-B14F-4D97-AF65-F5344CB8AC3E}">
        <p14:creationId xmlns:p14="http://schemas.microsoft.com/office/powerpoint/2010/main" val="3185876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27036" y="1121149"/>
            <a:ext cx="7298542" cy="3287302"/>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La decisión más frecuente que tomamos como ser humano es la de la vestimenta que utilizaremos durante el día. Por lo general esta se basa de acuerdo a la ocasión, que, si es para ir al trabajo, para ir a una fiesta o tan solo para ir a comprar víveres.</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Cuando una pareja decide tener hijos y agrandar la familia se debe pasar por un proceso de toma de decisiones.</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Cuando sales de bachillerato tienes una importante decisión al elegir la carrera que deseas estudiar en la universidad.</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Al momento de hacer la comida debes decidir qué vas a hacer dependiendo de los ingredientes que tengas en tu casa.</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Cuando quieres cambiar de trabajo o simplemente dejarlo, debes pasar por un proceso de toma de decisiones.</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Cuando en una relación amorosa toman la decisión de casarse.</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307445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27036" y="1121149"/>
            <a:ext cx="7298542" cy="3287302"/>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r>
              <a:rPr lang="es-ES" dirty="0">
                <a:solidFill>
                  <a:schemeClr val="dk2"/>
                </a:solidFill>
                <a:latin typeface="Roboto"/>
                <a:ea typeface="Roboto"/>
                <a:cs typeface="Roboto"/>
                <a:sym typeface="Roboto"/>
              </a:rPr>
              <a:t>Incluso cuando se trate solo de una alternativa posible hay otra potencial: “la inacción”, el </a:t>
            </a:r>
            <a:r>
              <a:rPr lang="es-ES" b="1" dirty="0">
                <a:solidFill>
                  <a:schemeClr val="dk2"/>
                </a:solidFill>
                <a:latin typeface="Roboto"/>
                <a:ea typeface="Roboto"/>
                <a:cs typeface="Roboto"/>
                <a:sym typeface="Roboto"/>
              </a:rPr>
              <a:t>no actuar</a:t>
            </a:r>
            <a:r>
              <a:rPr lang="es-ES" dirty="0">
                <a:solidFill>
                  <a:schemeClr val="dk2"/>
                </a:solidFill>
                <a:latin typeface="Roboto"/>
                <a:ea typeface="Roboto"/>
                <a:cs typeface="Roboto"/>
                <a:sym typeface="Roboto"/>
              </a:rPr>
              <a:t>.</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LA INACCIÓN</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8201BE40-7843-49BB-908D-9FE403A7B65B}"/>
              </a:ext>
            </a:extLst>
          </p:cNvPr>
          <p:cNvPicPr>
            <a:picLocks noChangeAspect="1"/>
          </p:cNvPicPr>
          <p:nvPr/>
        </p:nvPicPr>
        <p:blipFill>
          <a:blip r:embed="rId3"/>
          <a:stretch>
            <a:fillRect/>
          </a:stretch>
        </p:blipFill>
        <p:spPr>
          <a:xfrm>
            <a:off x="1613866" y="1422672"/>
            <a:ext cx="6035656" cy="2298155"/>
          </a:xfrm>
          <a:prstGeom prst="rect">
            <a:avLst/>
          </a:prstGeom>
        </p:spPr>
      </p:pic>
    </p:spTree>
    <p:extLst>
      <p:ext uri="{BB962C8B-B14F-4D97-AF65-F5344CB8AC3E}">
        <p14:creationId xmlns:p14="http://schemas.microsoft.com/office/powerpoint/2010/main" val="4216117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27036" y="1121149"/>
            <a:ext cx="7298542" cy="3287302"/>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rtl="0">
              <a:spcBef>
                <a:spcPts val="0"/>
              </a:spcBef>
              <a:spcAft>
                <a:spcPts val="0"/>
              </a:spcAft>
              <a:buNone/>
            </a:pPr>
            <a:r>
              <a:rPr lang="es-ES" sz="1800" b="1" dirty="0">
                <a:solidFill>
                  <a:srgbClr val="373737"/>
                </a:solidFill>
                <a:latin typeface="Montserrat"/>
                <a:ea typeface="Montserrat"/>
                <a:cs typeface="Montserrat"/>
                <a:sym typeface="Montserrat"/>
                <a:hlinkClick r:id="rId3"/>
              </a:rPr>
              <a:t>PASOS A SEGUIR</a:t>
            </a:r>
            <a:endParaRPr sz="1800" b="1" dirty="0">
              <a:solidFill>
                <a:srgbClr val="373737"/>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6AF90219-4CC1-4B13-ABCA-0B022D6559B3}"/>
              </a:ext>
            </a:extLst>
          </p:cNvPr>
          <p:cNvPicPr>
            <a:picLocks noChangeAspect="1"/>
          </p:cNvPicPr>
          <p:nvPr/>
        </p:nvPicPr>
        <p:blipFill>
          <a:blip r:embed="rId4"/>
          <a:stretch>
            <a:fillRect/>
          </a:stretch>
        </p:blipFill>
        <p:spPr>
          <a:xfrm>
            <a:off x="4015439" y="544992"/>
            <a:ext cx="4301525" cy="3784553"/>
          </a:xfrm>
          <a:prstGeom prst="rect">
            <a:avLst/>
          </a:prstGeom>
        </p:spPr>
      </p:pic>
      <p:sp>
        <p:nvSpPr>
          <p:cNvPr id="7" name="Rectángulo 5">
            <a:hlinkClick r:id="rId5"/>
            <a:extLst>
              <a:ext uri="{FF2B5EF4-FFF2-40B4-BE49-F238E27FC236}">
                <a16:creationId xmlns:a16="http://schemas.microsoft.com/office/drawing/2014/main" id="{DFBC257D-8C4E-4034-ADCE-8D3E1A995958}"/>
              </a:ext>
            </a:extLst>
          </p:cNvPr>
          <p:cNvSpPr/>
          <p:nvPr/>
        </p:nvSpPr>
        <p:spPr>
          <a:xfrm>
            <a:off x="2110997" y="2265330"/>
            <a:ext cx="1177043" cy="612840"/>
          </a:xfrm>
          <a:prstGeom prst="rect">
            <a:avLst/>
          </a:pr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FFFFFF"/>
                </a:solidFill>
                <a:uFillTx/>
                <a:latin typeface="Calibri"/>
              </a:rPr>
              <a:t>VIDEO</a:t>
            </a:r>
          </a:p>
        </p:txBody>
      </p:sp>
    </p:spTree>
    <p:extLst>
      <p:ext uri="{BB962C8B-B14F-4D97-AF65-F5344CB8AC3E}">
        <p14:creationId xmlns:p14="http://schemas.microsoft.com/office/powerpoint/2010/main" val="3344506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572000" y="1425087"/>
            <a:ext cx="3827721" cy="2983364"/>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“En el centro de un bonito pueblo existía una enorme roca que nadie había sido capaz de destruir. Cierto día el alcalde decidió que ya era hora de deshacerse de la piedra. Varios ingenieros propusieron sus ideas.</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 Alguien propuso construir un sistema especial de grúas que arrastraran la piedra, lo que costaría 50.000 euros. </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Otra persona propuso trocearla primero con explosiones controladas de baja potencia lo que reduciría el costo a 40.000 euros”</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1 DINÁMICA LA ROCA (GRUPAL)</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929CF4EB-B7EB-457C-8FDC-DD356503BAB0}"/>
              </a:ext>
            </a:extLst>
          </p:cNvPr>
          <p:cNvPicPr>
            <a:picLocks noChangeAspect="1"/>
          </p:cNvPicPr>
          <p:nvPr/>
        </p:nvPicPr>
        <p:blipFill>
          <a:blip r:embed="rId3"/>
          <a:stretch>
            <a:fillRect/>
          </a:stretch>
        </p:blipFill>
        <p:spPr>
          <a:xfrm>
            <a:off x="603752" y="1425087"/>
            <a:ext cx="3639978" cy="2685307"/>
          </a:xfrm>
          <a:prstGeom prst="rect">
            <a:avLst/>
          </a:prstGeom>
        </p:spPr>
      </p:pic>
    </p:spTree>
    <p:extLst>
      <p:ext uri="{BB962C8B-B14F-4D97-AF65-F5344CB8AC3E}">
        <p14:creationId xmlns:p14="http://schemas.microsoft.com/office/powerpoint/2010/main" val="3251427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723014" y="928099"/>
            <a:ext cx="7697972" cy="2983364"/>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¿Cómo se sintieron que pese a encontrar una primera solución tuvieron la obligación de buscar más?. ¿Es necesario pensar varias soluciones si ya pensó una?.</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¿En la vida cotidiana suelen buscar varias soluciones antes de aplicar una?. ¿Es una perdida de tiempo pensar más soluciones cuando ya hay una?</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¿Qué ventaja detectan entre tener una única solución o varias?, ¿Es bueno tener un problema con múltiples soluciones?.</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Cuando encontramos una solución a un conflicto y dejamos de buscar otras soluciones, ¿Cómo sabemos que la solución encontrada es la mejor?.</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¿Se han sorprendido con ideas que aparecieron en otros equipos?. Si en tu equipo no aparecieron varias soluciones, ¿cuál crees que fue el motivo?, ¿qué acciones se pueden tomar para formar múltiples soluciones?. En tu equipo, ¿se desecharon ideas? Si es que sí, ¿por qué?</a:t>
            </a:r>
          </a:p>
          <a:p>
            <a:pPr marL="171450" lvl="0" indent="-171450" algn="l"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1 DINÁMICA LA ROCA (GRUPAL)</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194968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959359" y="1208295"/>
            <a:ext cx="3793393" cy="2934013"/>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b="1" dirty="0">
                <a:solidFill>
                  <a:schemeClr val="dk2"/>
                </a:solidFill>
                <a:latin typeface="Roboto"/>
                <a:ea typeface="Roboto"/>
                <a:cs typeface="Roboto"/>
                <a:sym typeface="Roboto"/>
              </a:rPr>
              <a:t>ESCUCHA SELECTIVA</a:t>
            </a:r>
          </a:p>
          <a:p>
            <a:pPr marL="0" lvl="0" indent="0" algn="just" rtl="0">
              <a:spcBef>
                <a:spcPts val="0"/>
              </a:spcBef>
              <a:spcAft>
                <a:spcPts val="0"/>
              </a:spcAft>
              <a:buNone/>
            </a:pPr>
            <a:endParaRPr lang="es-ES" sz="1200" b="1"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La escucha selectiva es aquella que se practica cuando escuchamos seleccionando la información que nos interesa. </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Escuchamos algunos puntos del mensaje del comunicado, dejando el resto de lado. </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Prestamos atención tan sólo a una parte del mensaje, aquella que se considera más importante para nosotros.</a:t>
            </a:r>
          </a:p>
          <a:p>
            <a:pPr marL="0" lvl="0" indent="0" algn="just" rtl="0">
              <a:spcBef>
                <a:spcPts val="0"/>
              </a:spcBef>
              <a:spcAft>
                <a:spcPts val="0"/>
              </a:spcAft>
              <a:buNone/>
            </a:pPr>
            <a:endParaRPr lang="es-ES"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351216"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TIPOS DE ESCUCHA</a:t>
            </a:r>
            <a:endParaRPr sz="1800" b="1" dirty="0">
              <a:solidFill>
                <a:srgbClr val="373737"/>
              </a:solidFill>
              <a:latin typeface="Montserrat"/>
              <a:ea typeface="Montserrat"/>
              <a:cs typeface="Montserrat"/>
              <a:sym typeface="Montserrat"/>
            </a:endParaRPr>
          </a:p>
        </p:txBody>
      </p:sp>
      <p:sp>
        <p:nvSpPr>
          <p:cNvPr id="6" name="Google Shape;33;p7">
            <a:extLst>
              <a:ext uri="{FF2B5EF4-FFF2-40B4-BE49-F238E27FC236}">
                <a16:creationId xmlns:a16="http://schemas.microsoft.com/office/drawing/2014/main" id="{A913622F-6EB5-413B-B24D-5243EC121D07}"/>
              </a:ext>
            </a:extLst>
          </p:cNvPr>
          <p:cNvSpPr txBox="1"/>
          <p:nvPr/>
        </p:nvSpPr>
        <p:spPr>
          <a:xfrm>
            <a:off x="4974923" y="1204887"/>
            <a:ext cx="3793393" cy="2934013"/>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b="1" dirty="0">
                <a:solidFill>
                  <a:schemeClr val="dk2"/>
                </a:solidFill>
                <a:latin typeface="Roboto"/>
                <a:ea typeface="Roboto"/>
                <a:cs typeface="Roboto"/>
                <a:sym typeface="Roboto"/>
              </a:rPr>
              <a:t>ESCUCHA ACTIVA</a:t>
            </a:r>
          </a:p>
          <a:p>
            <a:pPr marL="0" lvl="0" indent="0" algn="just" rtl="0">
              <a:spcBef>
                <a:spcPts val="0"/>
              </a:spcBef>
              <a:spcAft>
                <a:spcPts val="0"/>
              </a:spcAft>
              <a:buNone/>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Representa un esfuerzo físico y mental para obtener con atención la totalidad del mensaje, interpretando el significado correcto del mismo, a través del comunicado verbal, el tono de la voz y el lenguaje corporal, indicándole a quien nos habla, mediante la retroalimentación, lo que creemos que hemos comprendido. </a:t>
            </a:r>
          </a:p>
          <a:p>
            <a:pPr marL="171450" lvl="0" indent="-171450" algn="just"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sz="1200" dirty="0">
                <a:solidFill>
                  <a:schemeClr val="dk2"/>
                </a:solidFill>
                <a:latin typeface="Roboto"/>
                <a:ea typeface="Roboto"/>
                <a:cs typeface="Roboto"/>
                <a:sym typeface="Roboto"/>
              </a:rPr>
              <a:t>Significa escuchar con atención y concentración, centrar toda nuestra energía en las palabras e ideas del comunicado, entender el mensaje y demostrarle a nuestro interlocutor que se siente bien interpretado.</a:t>
            </a:r>
          </a:p>
        </p:txBody>
      </p:sp>
    </p:spTree>
    <p:extLst>
      <p:ext uri="{BB962C8B-B14F-4D97-AF65-F5344CB8AC3E}">
        <p14:creationId xmlns:p14="http://schemas.microsoft.com/office/powerpoint/2010/main" val="852600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701750" y="1425087"/>
            <a:ext cx="7697972" cy="2983364"/>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Darle la utilidad de atractivo turístico</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Decorarla. Convocar a artistas para hacer obras sobre la roca</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De utilidad. Construir toboganes para los niños</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Esquivarla construyendo un túnel por debajo</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Que cada persona del pueblo se acerque con un martillo a romper un trozo y se lo lleve de recuerdo a su casa. (no hay costo económico y se destruye la roca)</a:t>
            </a:r>
          </a:p>
          <a:p>
            <a:pPr marL="171450" lvl="0" indent="-171450" algn="l"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La propuesta por Tolstói: Cavar un hoyo, sacar la arena y enterrar la roca.</a:t>
            </a:r>
          </a:p>
          <a:p>
            <a:pPr marL="171450" lvl="0" indent="-171450" algn="l"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1  DINÁMICA LA ROCA ALGUNAS RESPUESTAS…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189055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701750" y="1425087"/>
            <a:ext cx="7697972" cy="2983364"/>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dirty="0">
                <a:solidFill>
                  <a:schemeClr val="dk2"/>
                </a:solidFill>
                <a:latin typeface="Roboto"/>
                <a:ea typeface="Roboto"/>
                <a:cs typeface="Roboto"/>
                <a:sym typeface="Roboto"/>
              </a:rPr>
              <a:t>“Un barco en el que viajan:</a:t>
            </a:r>
            <a:r>
              <a:rPr lang="es-ES" sz="1200" dirty="0">
                <a:solidFill>
                  <a:schemeClr val="dk2"/>
                </a:solidFill>
                <a:latin typeface="Roboto"/>
                <a:ea typeface="Roboto"/>
                <a:cs typeface="Roboto"/>
                <a:sym typeface="Roboto"/>
              </a:rPr>
              <a:t> </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tras una terrible tormenta naufraga, pero sólo hay un bote con capacidad para 6 personas, que serán las únicas que se puedan salvar”.</a:t>
            </a:r>
          </a:p>
          <a:p>
            <a:pPr marL="171450" lvl="0" indent="-171450" algn="l"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2  DINÁMICA EL NAUFRAGIO (GRUPAL)</a:t>
            </a:r>
            <a:endParaRPr sz="1800" b="1" dirty="0">
              <a:solidFill>
                <a:srgbClr val="373737"/>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9B2B32FD-0B84-4688-AB09-0E394B95194F}"/>
              </a:ext>
            </a:extLst>
          </p:cNvPr>
          <p:cNvPicPr>
            <a:picLocks noChangeAspect="1"/>
          </p:cNvPicPr>
          <p:nvPr/>
        </p:nvPicPr>
        <p:blipFill>
          <a:blip r:embed="rId3"/>
          <a:stretch>
            <a:fillRect/>
          </a:stretch>
        </p:blipFill>
        <p:spPr>
          <a:xfrm>
            <a:off x="3359888" y="1722489"/>
            <a:ext cx="4895863" cy="1953704"/>
          </a:xfrm>
          <a:prstGeom prst="rect">
            <a:avLst/>
          </a:prstGeom>
        </p:spPr>
      </p:pic>
    </p:spTree>
    <p:extLst>
      <p:ext uri="{BB962C8B-B14F-4D97-AF65-F5344CB8AC3E}">
        <p14:creationId xmlns:p14="http://schemas.microsoft.com/office/powerpoint/2010/main" val="1322024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723015" y="1860697"/>
            <a:ext cx="4401878" cy="2271307"/>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-HACED GRUPOS DE 3 PERSONAS Y DEBÉIS DECIDIR EN 10 MINUTOS A QUÉ 6 PERSONAS SALVARÍAIS Y POR QUÉ</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-POSTERIORMENTE DEBÉIS JUNTAR LOS DOS GRUPOS Y EN 15 MINUTOS DECIDID JUSTIFICANDO VUESTRAS RESPUESTAS A QUIÉNES PONDRÍAIS EN EL BOTE.</a:t>
            </a:r>
          </a:p>
          <a:p>
            <a:pPr marL="171450" lvl="0" indent="-171450" algn="l" rtl="0">
              <a:spcBef>
                <a:spcPts val="0"/>
              </a:spcBef>
              <a:spcAft>
                <a:spcPts val="0"/>
              </a:spcAft>
              <a:buFont typeface="Wingdings" panose="05000000000000000000" pitchFamily="2" charset="2"/>
              <a:buChar char="ü"/>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2  DINÁMICA EL NAUFRAGIO (GRUPAL)</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C75F992A-03BA-47C2-95BB-3FA249FA51F6}"/>
              </a:ext>
            </a:extLst>
          </p:cNvPr>
          <p:cNvPicPr>
            <a:picLocks noChangeAspect="1"/>
          </p:cNvPicPr>
          <p:nvPr/>
        </p:nvPicPr>
        <p:blipFill>
          <a:blip r:embed="rId3"/>
          <a:stretch>
            <a:fillRect/>
          </a:stretch>
        </p:blipFill>
        <p:spPr>
          <a:xfrm>
            <a:off x="5231218" y="1131248"/>
            <a:ext cx="3336600" cy="3350940"/>
          </a:xfrm>
          <a:prstGeom prst="rect">
            <a:avLst/>
          </a:prstGeom>
          <a:effectLst>
            <a:softEdge rad="63500"/>
          </a:effectLst>
        </p:spPr>
      </p:pic>
    </p:spTree>
    <p:extLst>
      <p:ext uri="{BB962C8B-B14F-4D97-AF65-F5344CB8AC3E}">
        <p14:creationId xmlns:p14="http://schemas.microsoft.com/office/powerpoint/2010/main" val="655293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701750" y="1425087"/>
            <a:ext cx="7697972" cy="2983364"/>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En ningún momento de la historia se indica si las personas que se suben al bote llegarán a algún destino, entonces ¿por qué se la eligieron?</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Si se salvo al cocinero, ¿qué puede cocinar en el bote?</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Si se salvo al médico y/o la médica, ¿tienen el equipamiento de trabajo?</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En caso de que no se elija al representante político, ¿por qué lo decidieron?. De acuerdo a su actividad, si es salvado, en el bote trabajaría por el bien de todos.</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Si se salva a la prostituta, ¿cuáles son los motivos? ¿que rol le otorgan a la mujer?</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¿Qué prejuicios generaron el drogadicto y la prostituta?, porque independientemente de la actividad de cada persona, habría que preguntarse si ¿los salvados estarían dispuestos a colaborar con su conocimiento para el bien de todos?</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¿Se preguntaron acerca de otras cualidades o capacidades que podría poseer cada uno? Por ejemplo, alguien que sepa como guiarse por las estrellas.</a:t>
            </a: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En la vida cotidiana, ¿actuamos y nos vinculamos de acuerdo a estereotipos?</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ctr" rtl="0">
              <a:spcBef>
                <a:spcPts val="0"/>
              </a:spcBef>
              <a:spcAft>
                <a:spcPts val="0"/>
              </a:spcAft>
            </a:pPr>
            <a:endParaRPr lang="es-ES"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59631"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EJEMPLO  2  DINÁMICA EL NAUFRAGIO REFLEXION Y DEBATE</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2722393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1256943"/>
            <a:ext cx="3431887"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La habilidad de resolución de problemas se puede definir como la capacidad para identificar un problema, tomar medidas lógicas para encontrar una solución deseada, y supervisar y evaluar la implementación de tal solución.</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La resolución de problemas depende de su observación y comprensión; de su planificación y ajuste.</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SOLUCIÓN DE PROBLEMAS</a:t>
            </a:r>
            <a:endParaRPr sz="1800" b="1" dirty="0">
              <a:solidFill>
                <a:srgbClr val="373737"/>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DB6AD7CB-3FBE-478D-8234-C96AC626DBAF}"/>
              </a:ext>
            </a:extLst>
          </p:cNvPr>
          <p:cNvPicPr>
            <a:picLocks noChangeAspect="1"/>
          </p:cNvPicPr>
          <p:nvPr/>
        </p:nvPicPr>
        <p:blipFill>
          <a:blip r:embed="rId3"/>
          <a:stretch>
            <a:fillRect/>
          </a:stretch>
        </p:blipFill>
        <p:spPr>
          <a:xfrm>
            <a:off x="4631694" y="1282344"/>
            <a:ext cx="3352456" cy="2578812"/>
          </a:xfrm>
          <a:prstGeom prst="rect">
            <a:avLst/>
          </a:prstGeom>
          <a:effectLst>
            <a:softEdge rad="63500"/>
          </a:effectLst>
        </p:spPr>
      </p:pic>
    </p:spTree>
    <p:extLst>
      <p:ext uri="{BB962C8B-B14F-4D97-AF65-F5344CB8AC3E}">
        <p14:creationId xmlns:p14="http://schemas.microsoft.com/office/powerpoint/2010/main" val="4118922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493166" y="569228"/>
            <a:ext cx="7489928"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054"/>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SOLUCIÓN DE PROBLEMAS VS TOMA DE DECISIONES</a:t>
            </a:r>
            <a:endParaRPr sz="1800" b="1" dirty="0">
              <a:solidFill>
                <a:srgbClr val="373737"/>
              </a:solidFill>
              <a:latin typeface="Montserrat"/>
              <a:ea typeface="Montserrat"/>
              <a:cs typeface="Montserrat"/>
              <a:sym typeface="Montserrat"/>
            </a:endParaRPr>
          </a:p>
        </p:txBody>
      </p:sp>
      <p:sp>
        <p:nvSpPr>
          <p:cNvPr id="6" name="Marcador de texto 2">
            <a:extLst>
              <a:ext uri="{FF2B5EF4-FFF2-40B4-BE49-F238E27FC236}">
                <a16:creationId xmlns:a16="http://schemas.microsoft.com/office/drawing/2014/main" id="{E975E96B-B81B-4C48-8976-05237267DA14}"/>
              </a:ext>
            </a:extLst>
          </p:cNvPr>
          <p:cNvSpPr txBox="1">
            <a:spLocks/>
          </p:cNvSpPr>
          <p:nvPr/>
        </p:nvSpPr>
        <p:spPr>
          <a:xfrm>
            <a:off x="417100" y="1637669"/>
            <a:ext cx="2558637" cy="736284"/>
          </a:xfrm>
          <a:prstGeom prst="rect">
            <a:avLst/>
          </a:prstGeom>
        </p:spPr>
        <p:txBody>
          <a:bodyPr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s-ES" b="1" dirty="0">
                <a:solidFill>
                  <a:schemeClr val="dk2"/>
                </a:solidFill>
                <a:latin typeface="Roboto"/>
                <a:ea typeface="Roboto"/>
              </a:rPr>
              <a:t>SOLUCIÓN DE PROBLEMAS</a:t>
            </a:r>
          </a:p>
        </p:txBody>
      </p:sp>
      <p:sp>
        <p:nvSpPr>
          <p:cNvPr id="7" name="Marcador de texto 4">
            <a:extLst>
              <a:ext uri="{FF2B5EF4-FFF2-40B4-BE49-F238E27FC236}">
                <a16:creationId xmlns:a16="http://schemas.microsoft.com/office/drawing/2014/main" id="{6A70549C-0C81-4545-8A39-8EE1A983AA4D}"/>
              </a:ext>
            </a:extLst>
          </p:cNvPr>
          <p:cNvSpPr txBox="1">
            <a:spLocks/>
          </p:cNvSpPr>
          <p:nvPr/>
        </p:nvSpPr>
        <p:spPr>
          <a:xfrm>
            <a:off x="5618147" y="1362578"/>
            <a:ext cx="2423160" cy="736284"/>
          </a:xfrm>
          <a:prstGeom prst="rect">
            <a:avLst/>
          </a:prstGeom>
        </p:spPr>
        <p:txBody>
          <a:bodyPr lIns="91440" rIns="91440" anchor="ctr"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s-ES" b="1" dirty="0">
                <a:solidFill>
                  <a:schemeClr val="dk2"/>
                </a:solidFill>
                <a:latin typeface="Roboto"/>
                <a:ea typeface="Roboto"/>
              </a:rPr>
              <a:t>TOMA DE DECISIONES</a:t>
            </a:r>
          </a:p>
        </p:txBody>
      </p:sp>
      <p:sp>
        <p:nvSpPr>
          <p:cNvPr id="8" name="Marcador de contenido 3">
            <a:extLst>
              <a:ext uri="{FF2B5EF4-FFF2-40B4-BE49-F238E27FC236}">
                <a16:creationId xmlns:a16="http://schemas.microsoft.com/office/drawing/2014/main" id="{8DCCB2C6-A4F7-4E9B-AA87-298861BBC2B1}"/>
              </a:ext>
            </a:extLst>
          </p:cNvPr>
          <p:cNvSpPr txBox="1">
            <a:spLocks/>
          </p:cNvSpPr>
          <p:nvPr/>
        </p:nvSpPr>
        <p:spPr>
          <a:xfrm>
            <a:off x="674897" y="2005811"/>
            <a:ext cx="1960709" cy="2910818"/>
          </a:xfrm>
          <a:prstGeom prst="rect">
            <a:avLst/>
          </a:prstGeom>
        </p:spPr>
        <p:txBody>
          <a:bodyPr lIns="0" rIns="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1440" indent="-91440" algn="just">
              <a:buFont typeface="Arial"/>
              <a:buChar char=" "/>
            </a:pPr>
            <a:r>
              <a:rPr lang="es-ES" dirty="0">
                <a:solidFill>
                  <a:srgbClr val="404040"/>
                </a:solidFill>
                <a:latin typeface="Roboto" panose="02000000000000000000" pitchFamily="2" charset="0"/>
                <a:ea typeface="Roboto" panose="02000000000000000000" pitchFamily="2" charset="0"/>
              </a:rPr>
              <a:t>Cuando </a:t>
            </a:r>
            <a:r>
              <a:rPr lang="es-ES" b="1" dirty="0">
                <a:solidFill>
                  <a:srgbClr val="404040"/>
                </a:solidFill>
                <a:latin typeface="Roboto" panose="02000000000000000000" pitchFamily="2" charset="0"/>
                <a:ea typeface="Roboto" panose="02000000000000000000" pitchFamily="2" charset="0"/>
              </a:rPr>
              <a:t>generamos un camino a seguir para poder resolver </a:t>
            </a:r>
            <a:r>
              <a:rPr lang="es-ES" dirty="0">
                <a:solidFill>
                  <a:srgbClr val="404040"/>
                </a:solidFill>
                <a:latin typeface="Roboto" panose="02000000000000000000" pitchFamily="2" charset="0"/>
                <a:ea typeface="Roboto" panose="02000000000000000000" pitchFamily="2" charset="0"/>
              </a:rPr>
              <a:t>o hacer cambios en situaciones alrededor de un problema.</a:t>
            </a:r>
          </a:p>
        </p:txBody>
      </p:sp>
      <p:sp>
        <p:nvSpPr>
          <p:cNvPr id="9" name="Marcador de contenido 5">
            <a:extLst>
              <a:ext uri="{FF2B5EF4-FFF2-40B4-BE49-F238E27FC236}">
                <a16:creationId xmlns:a16="http://schemas.microsoft.com/office/drawing/2014/main" id="{C747BE70-6CBA-4546-A3C5-5A62B7F6EA5B}"/>
              </a:ext>
            </a:extLst>
          </p:cNvPr>
          <p:cNvSpPr txBox="1">
            <a:spLocks/>
          </p:cNvSpPr>
          <p:nvPr/>
        </p:nvSpPr>
        <p:spPr>
          <a:xfrm>
            <a:off x="5745968" y="2012364"/>
            <a:ext cx="2167519" cy="29108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dirty="0">
                <a:solidFill>
                  <a:srgbClr val="404040"/>
                </a:solidFill>
                <a:latin typeface="Roboto" panose="02000000000000000000" pitchFamily="2" charset="0"/>
                <a:ea typeface="Roboto" panose="02000000000000000000" pitchFamily="2" charset="0"/>
              </a:rPr>
              <a:t>Cuando </a:t>
            </a:r>
            <a:r>
              <a:rPr lang="es-ES" b="1" dirty="0">
                <a:solidFill>
                  <a:srgbClr val="404040"/>
                </a:solidFill>
                <a:latin typeface="Roboto" panose="02000000000000000000" pitchFamily="2" charset="0"/>
                <a:ea typeface="Roboto" panose="02000000000000000000" pitchFamily="2" charset="0"/>
              </a:rPr>
              <a:t>realizamos un análisis entre varias alternativas</a:t>
            </a:r>
            <a:r>
              <a:rPr lang="es-ES" dirty="0">
                <a:solidFill>
                  <a:srgbClr val="404040"/>
                </a:solidFill>
                <a:latin typeface="Roboto" panose="02000000000000000000" pitchFamily="2" charset="0"/>
                <a:ea typeface="Roboto" panose="02000000000000000000" pitchFamily="2" charset="0"/>
              </a:rPr>
              <a:t> para poder seleccionar la más favorable.</a:t>
            </a:r>
          </a:p>
        </p:txBody>
      </p:sp>
      <p:pic>
        <p:nvPicPr>
          <p:cNvPr id="2" name="Imagen 1">
            <a:extLst>
              <a:ext uri="{FF2B5EF4-FFF2-40B4-BE49-F238E27FC236}">
                <a16:creationId xmlns:a16="http://schemas.microsoft.com/office/drawing/2014/main" id="{DD89C03E-DC39-4D7F-AA0F-D8F7DD6925DB}"/>
              </a:ext>
            </a:extLst>
          </p:cNvPr>
          <p:cNvPicPr>
            <a:picLocks noChangeAspect="1"/>
          </p:cNvPicPr>
          <p:nvPr/>
        </p:nvPicPr>
        <p:blipFill>
          <a:blip r:embed="rId3"/>
          <a:stretch>
            <a:fillRect/>
          </a:stretch>
        </p:blipFill>
        <p:spPr>
          <a:xfrm>
            <a:off x="2802649" y="1492926"/>
            <a:ext cx="2896203" cy="2839600"/>
          </a:xfrm>
          <a:prstGeom prst="rect">
            <a:avLst/>
          </a:prstGeom>
          <a:effectLst>
            <a:softEdge rad="63500"/>
          </a:effectLst>
        </p:spPr>
      </p:pic>
    </p:spTree>
    <p:extLst>
      <p:ext uri="{BB962C8B-B14F-4D97-AF65-F5344CB8AC3E}">
        <p14:creationId xmlns:p14="http://schemas.microsoft.com/office/powerpoint/2010/main" val="3277747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1256943"/>
            <a:ext cx="7628152" cy="2881200"/>
          </a:xfrm>
          <a:prstGeom prst="rect">
            <a:avLst/>
          </a:prstGeom>
          <a:noFill/>
          <a:ln>
            <a:noFill/>
          </a:ln>
        </p:spPr>
        <p:txBody>
          <a:bodyPr spcFirstLastPara="1" wrap="square" lIns="91425" tIns="91425" rIns="91425" bIns="91425" anchor="t" anchorCtr="0">
            <a:noAutofit/>
          </a:bodyPr>
          <a:lstStyle/>
          <a:p>
            <a:pPr marL="342900" lvl="0" indent="-342900" algn="just" rtl="0">
              <a:spcBef>
                <a:spcPts val="0"/>
              </a:spcBef>
              <a:spcAft>
                <a:spcPts val="0"/>
              </a:spcAft>
              <a:buFont typeface="+mj-lt"/>
              <a:buAutoNum type="alphaLcParenR"/>
            </a:pPr>
            <a:r>
              <a:rPr lang="es-ES" dirty="0">
                <a:solidFill>
                  <a:schemeClr val="dk2"/>
                </a:solidFill>
                <a:latin typeface="Roboto"/>
                <a:ea typeface="Roboto"/>
                <a:cs typeface="Roboto"/>
                <a:sym typeface="Roboto"/>
              </a:rPr>
              <a:t>Evaluar la efectividad de sus intervenciones</a:t>
            </a:r>
          </a:p>
          <a:p>
            <a:pPr marL="342900" lvl="0" indent="-342900" algn="just" rtl="0">
              <a:spcBef>
                <a:spcPts val="0"/>
              </a:spcBef>
              <a:spcAft>
                <a:spcPts val="0"/>
              </a:spcAft>
              <a:buFont typeface="+mj-lt"/>
              <a:buAutoNum type="alphaLcParenR"/>
            </a:pPr>
            <a:endParaRPr lang="es-ES" dirty="0">
              <a:solidFill>
                <a:schemeClr val="dk2"/>
              </a:solidFill>
              <a:latin typeface="Roboto"/>
              <a:ea typeface="Roboto"/>
              <a:cs typeface="Roboto"/>
              <a:sym typeface="Roboto"/>
            </a:endParaRPr>
          </a:p>
          <a:p>
            <a:pPr marL="342900" lvl="0" indent="-342900" algn="just" rtl="0">
              <a:spcBef>
                <a:spcPts val="0"/>
              </a:spcBef>
              <a:spcAft>
                <a:spcPts val="0"/>
              </a:spcAft>
              <a:buFont typeface="+mj-lt"/>
              <a:buAutoNum type="alphaLcParenR"/>
            </a:pPr>
            <a:r>
              <a:rPr lang="es-ES" dirty="0">
                <a:solidFill>
                  <a:schemeClr val="dk2"/>
                </a:solidFill>
                <a:latin typeface="Roboto"/>
                <a:ea typeface="Roboto"/>
                <a:cs typeface="Roboto"/>
                <a:sym typeface="Roboto"/>
              </a:rPr>
              <a:t>Generar un conjunto de intervenciones alternativas para lograr su objetivo final</a:t>
            </a:r>
          </a:p>
          <a:p>
            <a:pPr marL="342900" lvl="0" indent="-342900" algn="just" rtl="0">
              <a:spcBef>
                <a:spcPts val="0"/>
              </a:spcBef>
              <a:spcAft>
                <a:spcPts val="0"/>
              </a:spcAft>
              <a:buFont typeface="+mj-lt"/>
              <a:buAutoNum type="alphaLcParenR"/>
            </a:pPr>
            <a:endParaRPr lang="es-ES" dirty="0">
              <a:solidFill>
                <a:schemeClr val="dk2"/>
              </a:solidFill>
              <a:latin typeface="Roboto"/>
              <a:ea typeface="Roboto"/>
              <a:cs typeface="Roboto"/>
              <a:sym typeface="Roboto"/>
            </a:endParaRPr>
          </a:p>
          <a:p>
            <a:pPr marL="342900" lvl="0" indent="-342900" algn="just" rtl="0">
              <a:spcBef>
                <a:spcPts val="0"/>
              </a:spcBef>
              <a:spcAft>
                <a:spcPts val="0"/>
              </a:spcAft>
              <a:buFont typeface="+mj-lt"/>
              <a:buAutoNum type="alphaLcParenR"/>
            </a:pPr>
            <a:r>
              <a:rPr lang="es-ES" dirty="0">
                <a:solidFill>
                  <a:schemeClr val="dk2"/>
                </a:solidFill>
                <a:latin typeface="Roboto"/>
                <a:ea typeface="Roboto"/>
                <a:cs typeface="Roboto"/>
                <a:sym typeface="Roboto"/>
              </a:rPr>
              <a:t>Evaluar las mejores soluciones</a:t>
            </a:r>
          </a:p>
          <a:p>
            <a:pPr marL="342900" lvl="0" indent="-342900" algn="just" rtl="0">
              <a:spcBef>
                <a:spcPts val="0"/>
              </a:spcBef>
              <a:spcAft>
                <a:spcPts val="0"/>
              </a:spcAft>
              <a:buFont typeface="+mj-lt"/>
              <a:buAutoNum type="alphaLcParenR"/>
            </a:pPr>
            <a:endParaRPr lang="es-ES" dirty="0">
              <a:solidFill>
                <a:schemeClr val="dk2"/>
              </a:solidFill>
              <a:latin typeface="Roboto"/>
              <a:ea typeface="Roboto"/>
              <a:cs typeface="Roboto"/>
              <a:sym typeface="Roboto"/>
            </a:endParaRPr>
          </a:p>
          <a:p>
            <a:pPr marL="342900" lvl="0" indent="-342900" algn="just" rtl="0">
              <a:spcBef>
                <a:spcPts val="0"/>
              </a:spcBef>
              <a:spcAft>
                <a:spcPts val="0"/>
              </a:spcAft>
              <a:buFont typeface="+mj-lt"/>
              <a:buAutoNum type="alphaLcParenR"/>
            </a:pPr>
            <a:r>
              <a:rPr lang="es-ES" dirty="0">
                <a:solidFill>
                  <a:schemeClr val="dk2"/>
                </a:solidFill>
                <a:latin typeface="Roboto"/>
                <a:ea typeface="Roboto"/>
                <a:cs typeface="Roboto"/>
                <a:sym typeface="Roboto"/>
              </a:rPr>
              <a:t>Analizar los factores o causas que contribuyen a la situación no deseada </a:t>
            </a:r>
          </a:p>
          <a:p>
            <a:pPr marL="342900" lvl="0" indent="-342900" algn="just" rtl="0">
              <a:spcBef>
                <a:spcPts val="0"/>
              </a:spcBef>
              <a:spcAft>
                <a:spcPts val="0"/>
              </a:spcAft>
              <a:buFont typeface="+mj-lt"/>
              <a:buAutoNum type="alphaLcParenR"/>
            </a:pPr>
            <a:endParaRPr lang="es-ES" dirty="0">
              <a:solidFill>
                <a:schemeClr val="dk2"/>
              </a:solidFill>
              <a:latin typeface="Roboto"/>
              <a:ea typeface="Roboto"/>
              <a:cs typeface="Roboto"/>
              <a:sym typeface="Roboto"/>
            </a:endParaRPr>
          </a:p>
          <a:p>
            <a:pPr marL="342900" lvl="0" indent="-342900" algn="just" rtl="0">
              <a:spcBef>
                <a:spcPts val="0"/>
              </a:spcBef>
              <a:spcAft>
                <a:spcPts val="0"/>
              </a:spcAft>
              <a:buFont typeface="+mj-lt"/>
              <a:buAutoNum type="alphaLcParenR"/>
            </a:pPr>
            <a:r>
              <a:rPr lang="es-ES" dirty="0">
                <a:solidFill>
                  <a:schemeClr val="dk2"/>
                </a:solidFill>
                <a:latin typeface="Roboto"/>
                <a:ea typeface="Roboto"/>
                <a:cs typeface="Roboto"/>
                <a:sym typeface="Roboto"/>
              </a:rPr>
              <a:t>Implementación de un plan</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¿PODRÍAIS ORDENAR LOS PASOS A SEGUIR?</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Los cinco pasos principales en la resolución de problemas son:</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2177233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032573" y="1227938"/>
            <a:ext cx="7198241"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endParaRPr lang="es-ES"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1032573" y="1001501"/>
            <a:ext cx="4080472" cy="970829"/>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b="1" dirty="0">
                <a:solidFill>
                  <a:srgbClr val="373737"/>
                </a:solidFill>
                <a:latin typeface="Montserrat"/>
                <a:ea typeface="Montserrat"/>
                <a:cs typeface="Montserrat"/>
                <a:sym typeface="Montserrat"/>
              </a:rPr>
              <a:t>OTRO FACTOR IMPORTANTE ES EL DE CONSEGUIR RESOLVER CONFLICTOS DE MANERA ASERTIVA</a:t>
            </a:r>
            <a:br>
              <a:rPr lang="es-ES" b="1" dirty="0">
                <a:solidFill>
                  <a:srgbClr val="373737"/>
                </a:solidFill>
                <a:latin typeface="Montserrat"/>
                <a:ea typeface="Montserrat"/>
                <a:cs typeface="Montserrat"/>
                <a:sym typeface="Montserrat"/>
              </a:rPr>
            </a:br>
            <a:r>
              <a:rPr lang="es-ES" b="1" dirty="0">
                <a:solidFill>
                  <a:srgbClr val="373737"/>
                </a:solidFill>
                <a:latin typeface="Montserrat"/>
                <a:ea typeface="Montserrat"/>
                <a:cs typeface="Montserrat"/>
                <a:sym typeface="Montserrat"/>
              </a:rPr>
              <a:t>EJEMPLO</a:t>
            </a:r>
            <a:endParaRPr b="1" dirty="0">
              <a:solidFill>
                <a:srgbClr val="373737"/>
              </a:solidFill>
              <a:latin typeface="Montserrat"/>
              <a:ea typeface="Montserrat"/>
              <a:cs typeface="Montserrat"/>
              <a:sym typeface="Montserrat"/>
            </a:endParaRPr>
          </a:p>
        </p:txBody>
      </p:sp>
      <p:sp>
        <p:nvSpPr>
          <p:cNvPr id="6" name="Marcador de texto 3">
            <a:extLst>
              <a:ext uri="{FF2B5EF4-FFF2-40B4-BE49-F238E27FC236}">
                <a16:creationId xmlns:a16="http://schemas.microsoft.com/office/drawing/2014/main" id="{E7780BBE-BBDB-4D36-87B0-3A04D3EB837B}"/>
              </a:ext>
            </a:extLst>
          </p:cNvPr>
          <p:cNvSpPr txBox="1">
            <a:spLocks/>
          </p:cNvSpPr>
          <p:nvPr/>
        </p:nvSpPr>
        <p:spPr>
          <a:xfrm>
            <a:off x="1360859" y="2034593"/>
            <a:ext cx="3517568" cy="41490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dirty="0">
                <a:latin typeface="Roboto" panose="02000000000000000000" pitchFamily="2" charset="0"/>
                <a:ea typeface="Roboto" panose="02000000000000000000" pitchFamily="2" charset="0"/>
              </a:rPr>
              <a:t>Juan se está comportando conmigo de una manera diferente. No recuerdo haberle visto bromear en las últimas semanas. No ha pasado por mi oficina como había quedado, no me ha propuesto tomarnos una copa el viernes a la salida del trabajo como era nuestra costumbre, no me ha telefoneado para vernos el fin de semana con nuestras familias”.</a:t>
            </a:r>
          </a:p>
          <a:p>
            <a:endParaRPr lang="es-ES" dirty="0">
              <a:latin typeface="Roboto" panose="02000000000000000000" pitchFamily="2" charset="0"/>
              <a:ea typeface="Roboto" panose="02000000000000000000" pitchFamily="2" charset="0"/>
            </a:endParaRPr>
          </a:p>
        </p:txBody>
      </p:sp>
      <p:pic>
        <p:nvPicPr>
          <p:cNvPr id="3" name="Imagen 2">
            <a:extLst>
              <a:ext uri="{FF2B5EF4-FFF2-40B4-BE49-F238E27FC236}">
                <a16:creationId xmlns:a16="http://schemas.microsoft.com/office/drawing/2014/main" id="{062DFFA3-8FC9-49B0-A04A-DF2C131FD1A7}"/>
              </a:ext>
            </a:extLst>
          </p:cNvPr>
          <p:cNvPicPr>
            <a:picLocks noChangeAspect="1"/>
          </p:cNvPicPr>
          <p:nvPr/>
        </p:nvPicPr>
        <p:blipFill>
          <a:blip r:embed="rId3"/>
          <a:stretch>
            <a:fillRect/>
          </a:stretch>
        </p:blipFill>
        <p:spPr>
          <a:xfrm>
            <a:off x="5203513" y="800880"/>
            <a:ext cx="2852549" cy="3370521"/>
          </a:xfrm>
          <a:prstGeom prst="rect">
            <a:avLst/>
          </a:prstGeom>
          <a:effectLst>
            <a:softEdge rad="63500"/>
          </a:effectLst>
        </p:spPr>
      </p:pic>
    </p:spTree>
    <p:extLst>
      <p:ext uri="{BB962C8B-B14F-4D97-AF65-F5344CB8AC3E}">
        <p14:creationId xmlns:p14="http://schemas.microsoft.com/office/powerpoint/2010/main" val="2655490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735049"/>
            <a:ext cx="7628152" cy="3673402"/>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r>
              <a:rPr lang="es-ES" dirty="0">
                <a:solidFill>
                  <a:schemeClr val="dk2"/>
                </a:solidFill>
                <a:latin typeface="Roboto"/>
                <a:ea typeface="Roboto"/>
                <a:cs typeface="Roboto"/>
                <a:sym typeface="Roboto"/>
              </a:rPr>
              <a:t>Dado que los hechos son percibidos por nosotros, somos nosotros mismos quienes les damos un sentido de forma inmediata. </a:t>
            </a:r>
          </a:p>
          <a:p>
            <a:pPr lvl="0" algn="ctr" rtl="0">
              <a:spcBef>
                <a:spcPts val="0"/>
              </a:spcBef>
              <a:spcAft>
                <a:spcPts val="0"/>
              </a:spcAft>
            </a:pPr>
            <a:endParaRPr lang="es-ES" dirty="0">
              <a:solidFill>
                <a:schemeClr val="dk2"/>
              </a:solidFill>
              <a:latin typeface="Roboto"/>
              <a:ea typeface="Roboto"/>
              <a:cs typeface="Roboto"/>
              <a:sym typeface="Roboto"/>
            </a:endParaRPr>
          </a:p>
          <a:p>
            <a:pPr lvl="0" algn="ctr" rtl="0">
              <a:spcBef>
                <a:spcPts val="0"/>
              </a:spcBef>
              <a:spcAft>
                <a:spcPts val="0"/>
              </a:spcAft>
            </a:pPr>
            <a:r>
              <a:rPr lang="es-ES" dirty="0">
                <a:solidFill>
                  <a:schemeClr val="dk2"/>
                </a:solidFill>
                <a:latin typeface="Roboto"/>
                <a:ea typeface="Roboto"/>
                <a:cs typeface="Roboto"/>
                <a:sym typeface="Roboto"/>
              </a:rPr>
              <a:t>ESTO ES LA interpretación. </a:t>
            </a:r>
          </a:p>
          <a:p>
            <a:pPr lvl="0" algn="ctr" rtl="0">
              <a:spcBef>
                <a:spcPts val="0"/>
              </a:spcBef>
              <a:spcAft>
                <a:spcPts val="0"/>
              </a:spcAft>
            </a:pPr>
            <a:br>
              <a:rPr lang="es-ES" dirty="0">
                <a:solidFill>
                  <a:schemeClr val="dk2"/>
                </a:solidFill>
                <a:latin typeface="Roboto"/>
                <a:ea typeface="Roboto"/>
                <a:cs typeface="Roboto"/>
                <a:sym typeface="Roboto"/>
              </a:rPr>
            </a:br>
            <a:r>
              <a:rPr lang="es-ES" dirty="0">
                <a:solidFill>
                  <a:schemeClr val="dk2"/>
                </a:solidFill>
                <a:latin typeface="Roboto"/>
                <a:ea typeface="Roboto"/>
                <a:cs typeface="Roboto"/>
                <a:sym typeface="Roboto"/>
              </a:rPr>
              <a:t>La interpretación siempre es subjetiva, personal... con esto queremos decir que los hechos y las relaciones interpersonales son susceptibles de más de una posible interpretación.</a:t>
            </a:r>
          </a:p>
          <a:p>
            <a:pPr lvl="0" algn="ctr" rtl="0">
              <a:spcBef>
                <a:spcPts val="0"/>
              </a:spcBef>
              <a:spcAft>
                <a:spcPts val="0"/>
              </a:spcAft>
            </a:pPr>
            <a:endParaRPr lang="es-ES" b="1" dirty="0">
              <a:solidFill>
                <a:schemeClr val="dk2"/>
              </a:solidFill>
              <a:latin typeface="Roboto"/>
              <a:ea typeface="Roboto"/>
              <a:cs typeface="Roboto"/>
              <a:sym typeface="Roboto"/>
            </a:endParaRPr>
          </a:p>
          <a:p>
            <a:pPr lvl="0" algn="ctr" rtl="0">
              <a:spcBef>
                <a:spcPts val="0"/>
              </a:spcBef>
              <a:spcAft>
                <a:spcPts val="0"/>
              </a:spcAft>
            </a:pPr>
            <a:endParaRPr lang="es-ES" b="1" dirty="0">
              <a:solidFill>
                <a:schemeClr val="dk2"/>
              </a:solidFill>
              <a:latin typeface="Roboto"/>
              <a:ea typeface="Roboto"/>
              <a:cs typeface="Roboto"/>
              <a:sym typeface="Roboto"/>
            </a:endParaRPr>
          </a:p>
          <a:p>
            <a:pPr lvl="0" algn="just" rtl="0">
              <a:spcBef>
                <a:spcPts val="0"/>
              </a:spcBef>
              <a:spcAft>
                <a:spcPts val="0"/>
              </a:spcAft>
            </a:pPr>
            <a:endParaRPr lang="es-ES" b="1" dirty="0">
              <a:solidFill>
                <a:schemeClr val="dk2"/>
              </a:solidFill>
              <a:latin typeface="Roboto"/>
              <a:ea typeface="Roboto"/>
              <a:cs typeface="Roboto"/>
              <a:sym typeface="Roboto"/>
            </a:endParaRPr>
          </a:p>
          <a:p>
            <a:pPr lvl="0" algn="just" rtl="0">
              <a:spcBef>
                <a:spcPts val="0"/>
              </a:spcBef>
              <a:spcAft>
                <a:spcPts val="0"/>
              </a:spcAft>
            </a:pPr>
            <a:r>
              <a:rPr lang="es-ES" b="1" dirty="0">
                <a:solidFill>
                  <a:schemeClr val="dk2"/>
                </a:solidFill>
                <a:latin typeface="Roboto"/>
                <a:ea typeface="Roboto"/>
                <a:cs typeface="Roboto"/>
                <a:sym typeface="Roboto"/>
              </a:rPr>
              <a:t>Interpretación A: </a:t>
            </a:r>
            <a:r>
              <a:rPr lang="es-ES" dirty="0">
                <a:solidFill>
                  <a:schemeClr val="dk2"/>
                </a:solidFill>
                <a:latin typeface="Roboto"/>
                <a:ea typeface="Roboto"/>
                <a:cs typeface="Roboto"/>
                <a:sym typeface="Roboto"/>
              </a:rPr>
              <a:t>Alguna cosa le debe estar preocupando a Juan. Probablemente sea su familia. No es habitual su comportamiento. Le llamaré para ver qué pasa.</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b="1" dirty="0">
                <a:solidFill>
                  <a:schemeClr val="dk2"/>
                </a:solidFill>
                <a:latin typeface="Roboto"/>
                <a:ea typeface="Roboto"/>
                <a:cs typeface="Roboto"/>
                <a:sym typeface="Roboto"/>
              </a:rPr>
              <a:t>Interpretación B: </a:t>
            </a:r>
            <a:r>
              <a:rPr lang="es-ES" dirty="0">
                <a:solidFill>
                  <a:schemeClr val="dk2"/>
                </a:solidFill>
                <a:latin typeface="Roboto"/>
                <a:ea typeface="Roboto"/>
                <a:cs typeface="Roboto"/>
                <a:sym typeface="Roboto"/>
              </a:rPr>
              <a:t>Juan debe estar fastidiado conmigo. Seguramente es porque tuve que oponerme a su propuesta en la última reunión del equipo y porque le tomo mucho el pelo cuando defiende obcecadamente sus ideas. Le dejaré tranquilo hasta que se calme.</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Tree>
    <p:extLst>
      <p:ext uri="{BB962C8B-B14F-4D97-AF65-F5344CB8AC3E}">
        <p14:creationId xmlns:p14="http://schemas.microsoft.com/office/powerpoint/2010/main" val="1728215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77895" y="1256943"/>
            <a:ext cx="7628152" cy="2881200"/>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r>
              <a:rPr lang="es-ES" sz="1600" dirty="0">
                <a:solidFill>
                  <a:schemeClr val="dk2"/>
                </a:solidFill>
                <a:latin typeface="Roboto"/>
                <a:ea typeface="Roboto"/>
                <a:cs typeface="Roboto"/>
                <a:sym typeface="Roboto"/>
              </a:rPr>
              <a:t>Los conflictos pueden suponer una amenaza pero también una gran oportunidad  para mejorar la comunicación.</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b="1" dirty="0">
                <a:solidFill>
                  <a:schemeClr val="dk2"/>
                </a:solidFill>
                <a:latin typeface="Roboto"/>
                <a:ea typeface="Roboto"/>
                <a:cs typeface="Roboto"/>
                <a:sym typeface="Roboto"/>
              </a:rPr>
              <a:t>ACTIVIDAD</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Trata de recordar el último conflicto que tuviste y cuál fue la manera en la que lo resolviste. </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¿estás satisfecho con el resultado? ¿se te ocurre una manera diferente de solucionarlo?</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¿Cuál de las dos opciones te representa más?</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473610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dirty="0">
                <a:solidFill>
                  <a:schemeClr val="dk2"/>
                </a:solidFill>
                <a:latin typeface="Roboto"/>
                <a:ea typeface="Roboto"/>
                <a:cs typeface="Roboto"/>
                <a:sym typeface="Roboto"/>
              </a:rPr>
              <a:t>¿</a:t>
            </a:r>
            <a:r>
              <a:rPr lang="es-ES" dirty="0">
                <a:solidFill>
                  <a:schemeClr val="dk2"/>
                </a:solidFill>
                <a:latin typeface="Roboto"/>
                <a:ea typeface="Roboto"/>
                <a:cs typeface="Roboto"/>
                <a:sym typeface="Roboto"/>
              </a:rPr>
              <a:t>QUÉ HA PASADO? </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¿QUÉ GRUPO HA HECHO UNA ESCUCHA ACTIVA?</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¿CUÁL UNA ESCUCHA SELECTIVA?</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r>
              <a:rPr lang="es-ES" dirty="0">
                <a:solidFill>
                  <a:schemeClr val="dk2"/>
                </a:solidFill>
                <a:latin typeface="Roboto"/>
                <a:ea typeface="Roboto"/>
                <a:cs typeface="Roboto"/>
                <a:sym typeface="Roboto"/>
              </a:rPr>
              <a:t>EN VUESTRO DÍA A DÍA… ¿CREEIS QUE ESTO OS HA PODIDO PASAR ALGUNA VEZ? </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ESCUCHA SELECTIVA – DINÁMICA </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44198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572000" y="1210841"/>
            <a:ext cx="3431887"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dirty="0">
                <a:solidFill>
                  <a:schemeClr val="dk2"/>
                </a:solidFill>
                <a:latin typeface="Roboto"/>
                <a:ea typeface="Roboto"/>
                <a:cs typeface="Roboto"/>
                <a:sym typeface="Roboto"/>
              </a:rPr>
              <a:t>Trabajar en equipo es colaborar de forma coordinada, inteligente y enfocada hacia objetivos compartidos. </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Cada uno se pone al servicio de una realidad que le supera: el bien del equipo. </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El líder del equipo es clave para organizar correctamente a las personas y mantenerlas cohesionadas y motivadas.</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endParaRPr lang="es-ES" sz="1200" dirty="0">
              <a:solidFill>
                <a:schemeClr val="dk2"/>
              </a:solidFill>
              <a:latin typeface="Roboto"/>
              <a:ea typeface="Roboto"/>
              <a:cs typeface="Roboto"/>
              <a:sym typeface="Roboto"/>
            </a:endParaRP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TRABAJO EN EQUIPO</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8641F87F-CD50-42B3-A937-AD21C973AA8B}"/>
              </a:ext>
            </a:extLst>
          </p:cNvPr>
          <p:cNvPicPr>
            <a:picLocks noChangeAspect="1"/>
          </p:cNvPicPr>
          <p:nvPr/>
        </p:nvPicPr>
        <p:blipFill>
          <a:blip r:embed="rId3"/>
          <a:stretch>
            <a:fillRect/>
          </a:stretch>
        </p:blipFill>
        <p:spPr>
          <a:xfrm>
            <a:off x="1140113" y="1210841"/>
            <a:ext cx="2782015" cy="2721817"/>
          </a:xfrm>
          <a:prstGeom prst="rect">
            <a:avLst/>
          </a:prstGeom>
        </p:spPr>
      </p:pic>
    </p:spTree>
    <p:extLst>
      <p:ext uri="{BB962C8B-B14F-4D97-AF65-F5344CB8AC3E}">
        <p14:creationId xmlns:p14="http://schemas.microsoft.com/office/powerpoint/2010/main" val="72185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882502" y="1210841"/>
            <a:ext cx="7121385"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COMPLEMENTARIEDAD                 CADA INTEGRANTE APORTA CONOCIMIENTO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COORDINACIÓN                                ACTÚAN DE FORMA ORGANIZADA</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COMUNICACIÓN                                HAY INTERCAMBIO ABIERTO DE INFORMACIÓN</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CONFIANZA                                        CERTEZA DE QUE LOS DEMÁS HARÁN SU TRABAJO</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COMPROMISO                                    RESPONSABILIDAD DE  APORTAR LO MEJOR DE SÍ</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ELEMENTOS CLAVE EN LOS EQUIPOS</a:t>
            </a:r>
          </a:p>
        </p:txBody>
      </p:sp>
      <p:cxnSp>
        <p:nvCxnSpPr>
          <p:cNvPr id="4" name="Conector recto de flecha 3">
            <a:extLst>
              <a:ext uri="{FF2B5EF4-FFF2-40B4-BE49-F238E27FC236}">
                <a16:creationId xmlns:a16="http://schemas.microsoft.com/office/drawing/2014/main" id="{D320988A-CC17-47AF-895D-3525712A7754}"/>
              </a:ext>
            </a:extLst>
          </p:cNvPr>
          <p:cNvCxnSpPr/>
          <p:nvPr/>
        </p:nvCxnSpPr>
        <p:spPr>
          <a:xfrm>
            <a:off x="2955851" y="1605516"/>
            <a:ext cx="62732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Conector recto de flecha 7">
            <a:extLst>
              <a:ext uri="{FF2B5EF4-FFF2-40B4-BE49-F238E27FC236}">
                <a16:creationId xmlns:a16="http://schemas.microsoft.com/office/drawing/2014/main" id="{84123B05-AADC-4C68-BDCE-4CD65A96DF4E}"/>
              </a:ext>
            </a:extLst>
          </p:cNvPr>
          <p:cNvCxnSpPr/>
          <p:nvPr/>
        </p:nvCxnSpPr>
        <p:spPr>
          <a:xfrm>
            <a:off x="2955851" y="2034364"/>
            <a:ext cx="62732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Conector recto de flecha 8">
            <a:extLst>
              <a:ext uri="{FF2B5EF4-FFF2-40B4-BE49-F238E27FC236}">
                <a16:creationId xmlns:a16="http://schemas.microsoft.com/office/drawing/2014/main" id="{8B00EC35-5FF5-4EA1-8128-EFA272AE1A37}"/>
              </a:ext>
            </a:extLst>
          </p:cNvPr>
          <p:cNvCxnSpPr/>
          <p:nvPr/>
        </p:nvCxnSpPr>
        <p:spPr>
          <a:xfrm>
            <a:off x="2955851" y="2431311"/>
            <a:ext cx="62732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0" name="Conector recto de flecha 9">
            <a:extLst>
              <a:ext uri="{FF2B5EF4-FFF2-40B4-BE49-F238E27FC236}">
                <a16:creationId xmlns:a16="http://schemas.microsoft.com/office/drawing/2014/main" id="{9B6F9B1F-28A9-4A80-9275-57E9697E7224}"/>
              </a:ext>
            </a:extLst>
          </p:cNvPr>
          <p:cNvCxnSpPr/>
          <p:nvPr/>
        </p:nvCxnSpPr>
        <p:spPr>
          <a:xfrm>
            <a:off x="2955851" y="2892055"/>
            <a:ext cx="62732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Conector recto de flecha 10">
            <a:extLst>
              <a:ext uri="{FF2B5EF4-FFF2-40B4-BE49-F238E27FC236}">
                <a16:creationId xmlns:a16="http://schemas.microsoft.com/office/drawing/2014/main" id="{92E67101-7288-4B6E-8E9A-36C8BE40F063}"/>
              </a:ext>
            </a:extLst>
          </p:cNvPr>
          <p:cNvCxnSpPr/>
          <p:nvPr/>
        </p:nvCxnSpPr>
        <p:spPr>
          <a:xfrm>
            <a:off x="2955851" y="3331535"/>
            <a:ext cx="62732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90452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084522" y="1210841"/>
            <a:ext cx="6919366" cy="28812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s-ES" b="1" dirty="0">
                <a:solidFill>
                  <a:schemeClr val="dk2"/>
                </a:solidFill>
                <a:latin typeface="Roboto"/>
                <a:ea typeface="Roboto"/>
                <a:cs typeface="Roboto"/>
                <a:sym typeface="Roboto"/>
              </a:rPr>
              <a:t>EQUIPOS DE 5-6 PERSONAS</a:t>
            </a:r>
          </a:p>
          <a:p>
            <a:pPr lvl="0" algn="l" rtl="0">
              <a:spcBef>
                <a:spcPts val="0"/>
              </a:spcBef>
              <a:spcAft>
                <a:spcPts val="0"/>
              </a:spcAft>
            </a:pPr>
            <a:endParaRPr lang="es-ES" sz="1200"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A cada equipo se le entregará los siguientes materiales:</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Hojas de diarios (10)</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Cartulina (1)</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Tijera (1)</a:t>
            </a:r>
          </a:p>
          <a:p>
            <a:pPr lvl="0" algn="l" rtl="0">
              <a:spcBef>
                <a:spcPts val="0"/>
              </a:spcBef>
              <a:spcAft>
                <a:spcPts val="0"/>
              </a:spcAft>
            </a:pPr>
            <a:endParaRPr lang="es-ES" dirty="0">
              <a:solidFill>
                <a:schemeClr val="dk2"/>
              </a:solidFill>
              <a:latin typeface="Roboto"/>
              <a:ea typeface="Roboto"/>
              <a:cs typeface="Roboto"/>
              <a:sym typeface="Roboto"/>
            </a:endParaRPr>
          </a:p>
          <a:p>
            <a:pPr lvl="0" algn="l" rtl="0">
              <a:spcBef>
                <a:spcPts val="0"/>
              </a:spcBef>
              <a:spcAft>
                <a:spcPts val="0"/>
              </a:spcAft>
            </a:pPr>
            <a:r>
              <a:rPr lang="es-ES" dirty="0">
                <a:solidFill>
                  <a:schemeClr val="dk2"/>
                </a:solidFill>
                <a:latin typeface="Roboto"/>
                <a:ea typeface="Roboto"/>
                <a:cs typeface="Roboto"/>
                <a:sym typeface="Roboto"/>
              </a:rPr>
              <a:t>Cinta adhesiva (1)</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“LA TORRE DE PAPEL”</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2752983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084522" y="1472487"/>
            <a:ext cx="3487478"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b="1" dirty="0">
                <a:solidFill>
                  <a:schemeClr val="dk2"/>
                </a:solidFill>
                <a:latin typeface="Roboto"/>
                <a:ea typeface="Roboto"/>
                <a:cs typeface="Roboto"/>
                <a:sym typeface="Roboto"/>
              </a:rPr>
              <a:t>EQUIPOS DE 5-6 PERSONAS</a:t>
            </a:r>
          </a:p>
          <a:p>
            <a:pPr lvl="0" algn="just" rtl="0">
              <a:spcBef>
                <a:spcPts val="0"/>
              </a:spcBef>
              <a:spcAft>
                <a:spcPts val="0"/>
              </a:spcAft>
            </a:pPr>
            <a:endParaRPr lang="es-ES" sz="1200"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15 minutos a cada equipo para que construya la torre de papel más alta que puedan. </a:t>
            </a:r>
          </a:p>
          <a:p>
            <a:pPr lvl="0" algn="just" rtl="0">
              <a:spcBef>
                <a:spcPts val="0"/>
              </a:spcBef>
              <a:spcAft>
                <a:spcPts val="0"/>
              </a:spcAft>
            </a:pPr>
            <a:endParaRPr lang="es-ES"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Se debe sostener por si sola y sólo deben utilizarse los materiales asignados.</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“LA TORRE DE PAPEL”</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42A7B502-D099-44B8-B298-35F7FD8DECCD}"/>
              </a:ext>
            </a:extLst>
          </p:cNvPr>
          <p:cNvPicPr>
            <a:picLocks noChangeAspect="1"/>
          </p:cNvPicPr>
          <p:nvPr/>
        </p:nvPicPr>
        <p:blipFill>
          <a:blip r:embed="rId3"/>
          <a:stretch>
            <a:fillRect/>
          </a:stretch>
        </p:blipFill>
        <p:spPr>
          <a:xfrm>
            <a:off x="4720366" y="1151434"/>
            <a:ext cx="4006534" cy="3000014"/>
          </a:xfrm>
          <a:prstGeom prst="rect">
            <a:avLst/>
          </a:prstGeom>
        </p:spPr>
      </p:pic>
    </p:spTree>
    <p:extLst>
      <p:ext uri="{BB962C8B-B14F-4D97-AF65-F5344CB8AC3E}">
        <p14:creationId xmlns:p14="http://schemas.microsoft.com/office/powerpoint/2010/main" val="107147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1032573" y="1227938"/>
            <a:ext cx="7198241" cy="2881200"/>
          </a:xfrm>
          <a:prstGeom prst="rect">
            <a:avLst/>
          </a:prstGeom>
          <a:noFill/>
          <a:ln>
            <a:noFill/>
          </a:ln>
        </p:spPr>
        <p:txBody>
          <a:bodyPr spcFirstLastPara="1" wrap="square" lIns="91425" tIns="91425" rIns="91425" bIns="91425" anchor="t" anchorCtr="0">
            <a:noAutofit/>
          </a:bodyPr>
          <a:lstStyle/>
          <a:p>
            <a:pPr lvl="0" algn="just" rtl="0">
              <a:spcBef>
                <a:spcPts val="0"/>
              </a:spcBef>
              <a:spcAft>
                <a:spcPts val="0"/>
              </a:spcAft>
            </a:pPr>
            <a:r>
              <a:rPr lang="es-ES" b="1" dirty="0">
                <a:solidFill>
                  <a:schemeClr val="dk2"/>
                </a:solidFill>
                <a:latin typeface="Roboto"/>
                <a:ea typeface="Roboto"/>
                <a:cs typeface="Roboto"/>
                <a:sym typeface="Roboto"/>
              </a:rPr>
              <a:t>EQUIPOS DE 5-6 PERSONAS</a:t>
            </a:r>
          </a:p>
          <a:p>
            <a:pPr lvl="0" algn="just" rtl="0">
              <a:spcBef>
                <a:spcPts val="0"/>
              </a:spcBef>
              <a:spcAft>
                <a:spcPts val="0"/>
              </a:spcAft>
            </a:pPr>
            <a:endParaRPr lang="es-ES" sz="1200" dirty="0">
              <a:solidFill>
                <a:schemeClr val="dk2"/>
              </a:solidFill>
              <a:latin typeface="Roboto"/>
              <a:ea typeface="Roboto"/>
              <a:cs typeface="Roboto"/>
              <a:sym typeface="Roboto"/>
            </a:endParaRPr>
          </a:p>
          <a:p>
            <a:pPr lvl="0" algn="just" rtl="0">
              <a:spcBef>
                <a:spcPts val="0"/>
              </a:spcBef>
              <a:spcAft>
                <a:spcPts val="0"/>
              </a:spcAft>
            </a:pPr>
            <a:r>
              <a:rPr lang="es-ES" dirty="0">
                <a:solidFill>
                  <a:schemeClr val="dk2"/>
                </a:solidFill>
                <a:latin typeface="Roboto"/>
                <a:ea typeface="Roboto"/>
                <a:cs typeface="Roboto"/>
                <a:sym typeface="Roboto"/>
              </a:rPr>
              <a:t>¿Cómo se sintieron al hacer la dinámica? </a:t>
            </a:r>
          </a:p>
          <a:p>
            <a:pPr lvl="0" algn="just" rtl="0">
              <a:spcBef>
                <a:spcPts val="0"/>
              </a:spcBef>
              <a:spcAft>
                <a:spcPts val="0"/>
              </a:spcAft>
            </a:pPr>
            <a:r>
              <a:rPr lang="es-ES" dirty="0">
                <a:solidFill>
                  <a:schemeClr val="dk2"/>
                </a:solidFill>
                <a:latin typeface="Roboto"/>
                <a:ea typeface="Roboto"/>
                <a:cs typeface="Roboto"/>
                <a:sym typeface="Roboto"/>
              </a:rPr>
              <a:t>¿Consideran que podrían haber realizado una torre mejor? </a:t>
            </a:r>
          </a:p>
          <a:p>
            <a:pPr lvl="0" algn="just" rtl="0">
              <a:spcBef>
                <a:spcPts val="0"/>
              </a:spcBef>
              <a:spcAft>
                <a:spcPts val="0"/>
              </a:spcAft>
            </a:pPr>
            <a:r>
              <a:rPr lang="es-ES" dirty="0">
                <a:solidFill>
                  <a:schemeClr val="dk2"/>
                </a:solidFill>
                <a:latin typeface="Roboto"/>
                <a:ea typeface="Roboto"/>
                <a:cs typeface="Roboto"/>
                <a:sym typeface="Roboto"/>
              </a:rPr>
              <a:t>¿Emplearon alguna estrategia o improvisaron? </a:t>
            </a:r>
          </a:p>
          <a:p>
            <a:pPr lvl="0" algn="just" rtl="0">
              <a:spcBef>
                <a:spcPts val="0"/>
              </a:spcBef>
              <a:spcAft>
                <a:spcPts val="0"/>
              </a:spcAft>
            </a:pPr>
            <a:r>
              <a:rPr lang="es-ES" dirty="0">
                <a:solidFill>
                  <a:schemeClr val="dk2"/>
                </a:solidFill>
                <a:latin typeface="Roboto"/>
                <a:ea typeface="Roboto"/>
                <a:cs typeface="Roboto"/>
                <a:sym typeface="Roboto"/>
              </a:rPr>
              <a:t>¿Cómo fue la comunicación?</a:t>
            </a:r>
          </a:p>
          <a:p>
            <a:pPr lvl="0" algn="just" rtl="0">
              <a:spcBef>
                <a:spcPts val="0"/>
              </a:spcBef>
              <a:spcAft>
                <a:spcPts val="0"/>
              </a:spcAft>
            </a:pPr>
            <a:r>
              <a:rPr lang="es-ES" dirty="0">
                <a:solidFill>
                  <a:schemeClr val="dk2"/>
                </a:solidFill>
                <a:latin typeface="Roboto"/>
                <a:ea typeface="Roboto"/>
                <a:cs typeface="Roboto"/>
                <a:sym typeface="Roboto"/>
              </a:rPr>
              <a:t>¿Están de acuerdo con la calificación? Si es que no, ¿por qué?</a:t>
            </a:r>
          </a:p>
          <a:p>
            <a:pPr lvl="0" algn="just" rtl="0">
              <a:spcBef>
                <a:spcPts val="0"/>
              </a:spcBef>
              <a:spcAft>
                <a:spcPts val="0"/>
              </a:spcAft>
            </a:pPr>
            <a:r>
              <a:rPr lang="es-ES" dirty="0">
                <a:solidFill>
                  <a:schemeClr val="dk2"/>
                </a:solidFill>
                <a:latin typeface="Roboto"/>
                <a:ea typeface="Roboto"/>
                <a:cs typeface="Roboto"/>
                <a:sym typeface="Roboto"/>
              </a:rPr>
              <a:t>¿Por qué si todos realizaron su mejor torre se obtuvieron calificaciones diferentes?</a:t>
            </a:r>
          </a:p>
          <a:p>
            <a:pPr lvl="0" algn="just" rtl="0">
              <a:spcBef>
                <a:spcPts val="0"/>
              </a:spcBef>
              <a:spcAft>
                <a:spcPts val="0"/>
              </a:spcAft>
            </a:pPr>
            <a:r>
              <a:rPr lang="es-ES" dirty="0">
                <a:solidFill>
                  <a:schemeClr val="dk2"/>
                </a:solidFill>
                <a:latin typeface="Roboto"/>
                <a:ea typeface="Roboto"/>
                <a:cs typeface="Roboto"/>
                <a:sym typeface="Roboto"/>
              </a:rPr>
              <a:t>¿Los observadores quieren compartir algo que les haya llamado la atención?</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“LA TORRE DE PAPEL”</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3465273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endParaRPr lang="es-ES" sz="1600" dirty="0">
              <a:hlinkClick r:id="rId3"/>
            </a:endParaRPr>
          </a:p>
          <a:p>
            <a:pPr lvl="0" algn="ctr" rtl="0">
              <a:spcBef>
                <a:spcPts val="0"/>
              </a:spcBef>
              <a:spcAft>
                <a:spcPts val="0"/>
              </a:spcAft>
            </a:pPr>
            <a:endParaRPr lang="es-ES" sz="1600" dirty="0">
              <a:hlinkClick r:id="rId3"/>
            </a:endParaRPr>
          </a:p>
          <a:p>
            <a:pPr lvl="0" algn="ctr" rtl="0">
              <a:spcBef>
                <a:spcPts val="0"/>
              </a:spcBef>
              <a:spcAft>
                <a:spcPts val="0"/>
              </a:spcAft>
            </a:pPr>
            <a:r>
              <a:rPr lang="es-ES" sz="1600" dirty="0">
                <a:hlinkClick r:id="rId3"/>
              </a:rPr>
              <a:t>Contar los pases</a:t>
            </a:r>
            <a:endParaRPr lang="es-ES" sz="1600" dirty="0"/>
          </a:p>
          <a:p>
            <a:pPr lvl="0" algn="ctr" rtl="0">
              <a:spcBef>
                <a:spcPts val="0"/>
              </a:spcBef>
              <a:spcAft>
                <a:spcPts val="0"/>
              </a:spcAft>
            </a:pPr>
            <a:endParaRPr lang="es-ES" sz="1600" dirty="0">
              <a:solidFill>
                <a:schemeClr val="dk2"/>
              </a:solidFill>
              <a:latin typeface="Roboto"/>
              <a:ea typeface="Roboto"/>
              <a:cs typeface="Roboto"/>
              <a:sym typeface="Roboto"/>
            </a:endParaRPr>
          </a:p>
          <a:p>
            <a:pPr lvl="0" algn="ctr" rtl="0">
              <a:spcBef>
                <a:spcPts val="0"/>
              </a:spcBef>
              <a:spcAft>
                <a:spcPts val="0"/>
              </a:spcAft>
            </a:pPr>
            <a:endParaRPr lang="es-ES" sz="1600" dirty="0">
              <a:solidFill>
                <a:schemeClr val="dk2"/>
              </a:solidFill>
              <a:latin typeface="Roboto"/>
              <a:ea typeface="Roboto"/>
              <a:cs typeface="Roboto"/>
              <a:sym typeface="Roboto"/>
            </a:endParaRPr>
          </a:p>
          <a:p>
            <a:pPr lvl="0" algn="ctr" rtl="0">
              <a:spcBef>
                <a:spcPts val="0"/>
              </a:spcBef>
              <a:spcAft>
                <a:spcPts val="0"/>
              </a:spcAft>
            </a:pPr>
            <a:endParaRPr lang="es-ES" sz="1600" dirty="0">
              <a:solidFill>
                <a:schemeClr val="dk2"/>
              </a:solidFill>
              <a:latin typeface="Roboto"/>
              <a:ea typeface="Roboto"/>
              <a:cs typeface="Roboto"/>
              <a:sym typeface="Roboto"/>
            </a:endParaRPr>
          </a:p>
          <a:p>
            <a:pPr lvl="0" algn="ctr" rtl="0">
              <a:spcBef>
                <a:spcPts val="0"/>
              </a:spcBef>
              <a:spcAft>
                <a:spcPts val="0"/>
              </a:spcAft>
            </a:pPr>
            <a:endParaRPr lang="es-ES" sz="1600" dirty="0">
              <a:solidFill>
                <a:schemeClr val="dk2"/>
              </a:solidFill>
              <a:latin typeface="Roboto"/>
              <a:ea typeface="Roboto"/>
              <a:cs typeface="Roboto"/>
              <a:sym typeface="Roboto"/>
            </a:endParaRPr>
          </a:p>
          <a:p>
            <a:pPr lvl="0" algn="ctr" rtl="0">
              <a:spcBef>
                <a:spcPts val="0"/>
              </a:spcBef>
              <a:spcAft>
                <a:spcPts val="0"/>
              </a:spcAft>
            </a:pPr>
            <a:r>
              <a:rPr lang="es-ES" sz="1600" dirty="0">
                <a:solidFill>
                  <a:schemeClr val="dk2"/>
                </a:solidFill>
                <a:latin typeface="Roboto"/>
                <a:ea typeface="Roboto"/>
                <a:cs typeface="Roboto"/>
                <a:sym typeface="Roboto"/>
              </a:rPr>
              <a:t>¿En qué aspectos de los que hemos trabajado el foco es importante?</a:t>
            </a: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LA IMPORTANCIA DEL FOCO</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998536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8"/>
          <p:cNvSpPr txBox="1"/>
          <p:nvPr/>
        </p:nvSpPr>
        <p:spPr>
          <a:xfrm>
            <a:off x="2887575" y="2226650"/>
            <a:ext cx="3696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200" b="1" i="1">
                <a:solidFill>
                  <a:srgbClr val="FC671B"/>
                </a:solidFill>
                <a:latin typeface="Roboto"/>
                <a:ea typeface="Roboto"/>
                <a:cs typeface="Roboto"/>
                <a:sym typeface="Roboto"/>
              </a:rPr>
              <a:t>La persona en el centro</a:t>
            </a:r>
            <a:endParaRPr sz="2200" b="1" i="1">
              <a:solidFill>
                <a:srgbClr val="FC671B"/>
              </a:solidFill>
              <a:latin typeface="Roboto"/>
              <a:ea typeface="Roboto"/>
              <a:cs typeface="Roboto"/>
              <a:sym typeface="Roboto"/>
            </a:endParaRPr>
          </a:p>
        </p:txBody>
      </p:sp>
      <p:pic>
        <p:nvPicPr>
          <p:cNvPr id="41" name="Google Shape;41;p8"/>
          <p:cNvPicPr preferRelativeResize="0"/>
          <p:nvPr/>
        </p:nvPicPr>
        <p:blipFill>
          <a:blip r:embed="rId3">
            <a:alphaModFix/>
          </a:blip>
          <a:stretch>
            <a:fillRect/>
          </a:stretch>
        </p:blipFill>
        <p:spPr>
          <a:xfrm>
            <a:off x="3144313" y="988200"/>
            <a:ext cx="3182525" cy="1147425"/>
          </a:xfrm>
          <a:prstGeom prst="rect">
            <a:avLst/>
          </a:prstGeom>
          <a:noFill/>
          <a:ln>
            <a:noFill/>
          </a:ln>
        </p:spPr>
      </p:pic>
      <p:pic>
        <p:nvPicPr>
          <p:cNvPr id="42" name="Google Shape;42;p8"/>
          <p:cNvPicPr preferRelativeResize="0"/>
          <p:nvPr/>
        </p:nvPicPr>
        <p:blipFill>
          <a:blip r:embed="rId4">
            <a:alphaModFix/>
          </a:blip>
          <a:stretch>
            <a:fillRect/>
          </a:stretch>
        </p:blipFill>
        <p:spPr>
          <a:xfrm>
            <a:off x="1764550" y="4158225"/>
            <a:ext cx="5942074" cy="780225"/>
          </a:xfrm>
          <a:prstGeom prst="rect">
            <a:avLst/>
          </a:prstGeom>
          <a:noFill/>
          <a:ln>
            <a:noFill/>
          </a:ln>
        </p:spPr>
      </p:pic>
      <p:sp>
        <p:nvSpPr>
          <p:cNvPr id="43" name="Google Shape;43;p8"/>
          <p:cNvSpPr txBox="1"/>
          <p:nvPr/>
        </p:nvSpPr>
        <p:spPr>
          <a:xfrm>
            <a:off x="1674675" y="3542100"/>
            <a:ext cx="612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rgbClr val="373737"/>
                </a:solidFill>
                <a:latin typeface="Roboto Condensed"/>
                <a:ea typeface="Roboto Condensed"/>
                <a:cs typeface="Roboto Condensed"/>
                <a:sym typeface="Roboto Condensed"/>
              </a:rPr>
              <a:t>ITINERARIOS PERSONALES DE MANTENIMIENTO EN EL EMPLEO AMIAB</a:t>
            </a:r>
            <a:endParaRPr b="1">
              <a:solidFill>
                <a:srgbClr val="373737"/>
              </a:solidFill>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2"/>
                </a:solidFill>
                <a:latin typeface="Roboto"/>
                <a:ea typeface="Roboto"/>
                <a:cs typeface="Roboto"/>
                <a:sym typeface="Roboto"/>
              </a:rPr>
              <a:t>La escucha activa es mucho más que plantear preguntas y respuestas a un interlocutor. Se trata de entablar un diálogo sincero, directo y eficaz.</a:t>
            </a:r>
          </a:p>
          <a:p>
            <a:pPr marL="0" lvl="0" indent="0" algn="l" rtl="0">
              <a:spcBef>
                <a:spcPts val="0"/>
              </a:spcBef>
              <a:spcAft>
                <a:spcPts val="0"/>
              </a:spcAft>
              <a:buNone/>
            </a:pPr>
            <a:r>
              <a:rPr lang="es-ES" dirty="0">
                <a:solidFill>
                  <a:schemeClr val="dk2"/>
                </a:solidFill>
                <a:latin typeface="Roboto"/>
                <a:ea typeface="Roboto"/>
                <a:cs typeface="Roboto"/>
                <a:sym typeface="Roboto"/>
              </a:rPr>
              <a:t>Son necesarias cualidades como las que mencionamos ahora:</a:t>
            </a: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0" lvl="0" indent="0" algn="l" rtl="0">
              <a:spcBef>
                <a:spcPts val="0"/>
              </a:spcBef>
              <a:spcAft>
                <a:spcPts val="0"/>
              </a:spcAft>
              <a:buNone/>
            </a:pPr>
            <a:endParaRPr lang="es-ES"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 </a:t>
            </a:r>
            <a:r>
              <a:rPr lang="es-ES" b="1" dirty="0">
                <a:solidFill>
                  <a:schemeClr val="dk2"/>
                </a:solidFill>
                <a:latin typeface="Roboto"/>
                <a:ea typeface="Roboto"/>
                <a:cs typeface="Roboto"/>
                <a:sym typeface="Roboto"/>
              </a:rPr>
              <a:t>Atención y concentración</a:t>
            </a:r>
          </a:p>
          <a:p>
            <a:pPr marL="171450" lvl="0" indent="-171450" algn="l"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Paciencia</a:t>
            </a:r>
          </a:p>
          <a:p>
            <a:pPr marL="171450" lvl="0" indent="-171450" algn="l"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Empatía hacia el otro</a:t>
            </a:r>
          </a:p>
          <a:p>
            <a:pPr marL="171450" lvl="0" indent="-171450" algn="l"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l"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Confianza</a:t>
            </a:r>
          </a:p>
          <a:p>
            <a:pPr marL="0" lvl="0" indent="0" algn="l"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CUALIDADES PARA UNA ESCUCHA ACTIVA</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B6F99672-23C0-4937-BD0E-C819B08D719B}"/>
              </a:ext>
            </a:extLst>
          </p:cNvPr>
          <p:cNvPicPr>
            <a:picLocks noChangeAspect="1"/>
          </p:cNvPicPr>
          <p:nvPr/>
        </p:nvPicPr>
        <p:blipFill>
          <a:blip r:embed="rId3"/>
          <a:stretch>
            <a:fillRect/>
          </a:stretch>
        </p:blipFill>
        <p:spPr>
          <a:xfrm>
            <a:off x="4339320" y="2016349"/>
            <a:ext cx="4116559" cy="2331064"/>
          </a:xfrm>
          <a:prstGeom prst="rect">
            <a:avLst/>
          </a:prstGeom>
        </p:spPr>
      </p:pic>
    </p:spTree>
    <p:extLst>
      <p:ext uri="{BB962C8B-B14F-4D97-AF65-F5344CB8AC3E}">
        <p14:creationId xmlns:p14="http://schemas.microsoft.com/office/powerpoint/2010/main" val="415864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4154901" cy="2881200"/>
          </a:xfrm>
          <a:prstGeom prst="rect">
            <a:avLst/>
          </a:prstGeom>
          <a:noFill/>
          <a:ln>
            <a:noFill/>
          </a:ln>
        </p:spPr>
        <p:txBody>
          <a:bodyPr spcFirstLastPara="1" wrap="square" lIns="91425" tIns="91425" rIns="91425" bIns="91425" anchor="t" anchorCtr="0">
            <a:noAutofit/>
          </a:bodyPr>
          <a:lstStyle/>
          <a:p>
            <a:pPr marL="228600" lvl="0" indent="-228600" algn="just" rtl="0">
              <a:spcBef>
                <a:spcPts val="0"/>
              </a:spcBef>
              <a:spcAft>
                <a:spcPts val="0"/>
              </a:spcAft>
              <a:buFont typeface="+mj-lt"/>
              <a:buAutoNum type="arabicPeriod"/>
            </a:pPr>
            <a:r>
              <a:rPr lang="es-ES" dirty="0">
                <a:solidFill>
                  <a:schemeClr val="dk2"/>
                </a:solidFill>
                <a:latin typeface="Roboto"/>
                <a:ea typeface="Roboto"/>
                <a:cs typeface="Roboto"/>
                <a:sym typeface="Roboto"/>
              </a:rPr>
              <a:t>Grupos, un voluntario por grupo</a:t>
            </a:r>
          </a:p>
          <a:p>
            <a:pPr marL="228600" lvl="0" indent="-228600" algn="just"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just" rtl="0">
              <a:spcBef>
                <a:spcPts val="0"/>
              </a:spcBef>
              <a:spcAft>
                <a:spcPts val="0"/>
              </a:spcAft>
              <a:buFont typeface="+mj-lt"/>
              <a:buAutoNum type="arabicPeriod"/>
            </a:pPr>
            <a:r>
              <a:rPr lang="es-ES" dirty="0">
                <a:solidFill>
                  <a:schemeClr val="dk2"/>
                </a:solidFill>
                <a:latin typeface="Roboto"/>
                <a:ea typeface="Roboto"/>
                <a:cs typeface="Roboto"/>
                <a:sym typeface="Roboto"/>
              </a:rPr>
              <a:t>Voluntario debe elaborar un dibujo (lo más complejo posible: paisaje, escena…) </a:t>
            </a:r>
          </a:p>
          <a:p>
            <a:pPr marL="228600" lvl="0" indent="-228600" algn="just"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just" rtl="0">
              <a:spcBef>
                <a:spcPts val="0"/>
              </a:spcBef>
              <a:spcAft>
                <a:spcPts val="0"/>
              </a:spcAft>
              <a:buFont typeface="+mj-lt"/>
              <a:buAutoNum type="arabicPeriod"/>
            </a:pPr>
            <a:r>
              <a:rPr lang="es-ES" dirty="0">
                <a:solidFill>
                  <a:schemeClr val="dk2"/>
                </a:solidFill>
                <a:latin typeface="Roboto"/>
                <a:ea typeface="Roboto"/>
                <a:cs typeface="Roboto"/>
                <a:sym typeface="Roboto"/>
              </a:rPr>
              <a:t>El equipo no debe de ver el dibujo del voluntario “líder”</a:t>
            </a:r>
          </a:p>
          <a:p>
            <a:pPr marL="228600" lvl="0" indent="-228600" algn="just" rtl="0">
              <a:spcBef>
                <a:spcPts val="0"/>
              </a:spcBef>
              <a:spcAft>
                <a:spcPts val="0"/>
              </a:spcAft>
              <a:buFont typeface="+mj-lt"/>
              <a:buAutoNum type="arabicPeriod"/>
            </a:pPr>
            <a:endParaRPr lang="es-ES" dirty="0">
              <a:solidFill>
                <a:schemeClr val="dk2"/>
              </a:solidFill>
              <a:latin typeface="Roboto"/>
              <a:ea typeface="Roboto"/>
              <a:cs typeface="Roboto"/>
              <a:sym typeface="Roboto"/>
            </a:endParaRPr>
          </a:p>
          <a:p>
            <a:pPr marL="228600" lvl="0" indent="-228600" algn="just" rtl="0">
              <a:spcBef>
                <a:spcPts val="0"/>
              </a:spcBef>
              <a:spcAft>
                <a:spcPts val="0"/>
              </a:spcAft>
              <a:buFont typeface="+mj-lt"/>
              <a:buAutoNum type="arabicPeriod"/>
            </a:pPr>
            <a:r>
              <a:rPr lang="es-ES" dirty="0">
                <a:solidFill>
                  <a:schemeClr val="dk2"/>
                </a:solidFill>
                <a:latin typeface="Roboto"/>
                <a:ea typeface="Roboto"/>
                <a:cs typeface="Roboto"/>
                <a:sym typeface="Roboto"/>
              </a:rPr>
              <a:t>El voluntario “líder” guiará al equipo con instrucciones para que todos puedan conseguir un dibujo lo más parecido posible al original.</a:t>
            </a:r>
          </a:p>
          <a:p>
            <a:pPr marL="0" lvl="0" indent="0" algn="just" rtl="0">
              <a:spcBef>
                <a:spcPts val="0"/>
              </a:spcBef>
              <a:spcAft>
                <a:spcPts val="0"/>
              </a:spcAft>
              <a:buNone/>
            </a:pPr>
            <a:endParaRPr lang="es-ES" sz="1200" dirty="0">
              <a:solidFill>
                <a:schemeClr val="dk2"/>
              </a:solidFill>
              <a:latin typeface="Roboto"/>
              <a:ea typeface="Roboto"/>
              <a:cs typeface="Roboto"/>
              <a:sym typeface="Roboto"/>
            </a:endParaRPr>
          </a:p>
          <a:p>
            <a:pPr marL="0" lvl="0" indent="0" algn="just"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DIBUJO GUIADO</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65997FF1-2C16-47A6-90FD-712751E58FCA}"/>
              </a:ext>
            </a:extLst>
          </p:cNvPr>
          <p:cNvPicPr>
            <a:picLocks noChangeAspect="1"/>
          </p:cNvPicPr>
          <p:nvPr/>
        </p:nvPicPr>
        <p:blipFill>
          <a:blip r:embed="rId3"/>
          <a:stretch>
            <a:fillRect/>
          </a:stretch>
        </p:blipFill>
        <p:spPr>
          <a:xfrm>
            <a:off x="5068862" y="1714500"/>
            <a:ext cx="2657475" cy="1714500"/>
          </a:xfrm>
          <a:prstGeom prst="rect">
            <a:avLst/>
          </a:prstGeom>
        </p:spPr>
      </p:pic>
    </p:spTree>
    <p:extLst>
      <p:ext uri="{BB962C8B-B14F-4D97-AF65-F5344CB8AC3E}">
        <p14:creationId xmlns:p14="http://schemas.microsoft.com/office/powerpoint/2010/main" val="349337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572000" y="1614251"/>
            <a:ext cx="3593805" cy="2881200"/>
          </a:xfrm>
          <a:prstGeom prst="rect">
            <a:avLst/>
          </a:prstGeom>
          <a:noFill/>
          <a:ln>
            <a:noFill/>
          </a:ln>
        </p:spPr>
        <p:txBody>
          <a:bodyPr spcFirstLastPara="1" wrap="square" lIns="91425" tIns="91425" rIns="91425" bIns="91425" anchor="t" anchorCtr="0">
            <a:noAutofit/>
          </a:bodyPr>
          <a:lstStyle/>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Identificar las diferentes percepciones que cada uno tiene y cómo esto suele convertirse en una barrera para la comunicación.</a:t>
            </a:r>
          </a:p>
          <a:p>
            <a:pPr marL="171450" lvl="0" indent="-171450" algn="just" rtl="0">
              <a:spcBef>
                <a:spcPts val="0"/>
              </a:spcBef>
              <a:spcAft>
                <a:spcPts val="0"/>
              </a:spcAft>
              <a:buFont typeface="Wingdings" panose="05000000000000000000" pitchFamily="2" charset="2"/>
              <a:buChar char="ü"/>
            </a:pPr>
            <a:endParaRPr lang="es-ES" dirty="0">
              <a:solidFill>
                <a:schemeClr val="dk2"/>
              </a:solidFill>
              <a:latin typeface="Roboto"/>
              <a:ea typeface="Roboto"/>
              <a:cs typeface="Roboto"/>
              <a:sym typeface="Roboto"/>
            </a:endParaRPr>
          </a:p>
          <a:p>
            <a:pPr marL="171450" lvl="0" indent="-171450" algn="just" rtl="0">
              <a:spcBef>
                <a:spcPts val="0"/>
              </a:spcBef>
              <a:spcAft>
                <a:spcPts val="0"/>
              </a:spcAft>
              <a:buFont typeface="Wingdings" panose="05000000000000000000" pitchFamily="2" charset="2"/>
              <a:buChar char="ü"/>
            </a:pPr>
            <a:r>
              <a:rPr lang="es-ES" dirty="0">
                <a:solidFill>
                  <a:schemeClr val="dk2"/>
                </a:solidFill>
                <a:latin typeface="Roboto"/>
                <a:ea typeface="Roboto"/>
                <a:cs typeface="Roboto"/>
                <a:sym typeface="Roboto"/>
              </a:rPr>
              <a:t>En cuanto al “líder” ¿cómo se desenvolvió? ¿pudo gestionar sus ansiedades y las del grupo? ¿utilizó algún método para organizar el trabajo y llegar al objetivo?</a:t>
            </a:r>
          </a:p>
          <a:p>
            <a:pPr marL="0" lvl="0" indent="0" algn="just" rtl="0">
              <a:spcBef>
                <a:spcPts val="0"/>
              </a:spcBef>
              <a:spcAft>
                <a:spcPts val="0"/>
              </a:spcAft>
              <a:buNone/>
            </a:pPr>
            <a:endParaRPr lang="es-ES" sz="1200" dirty="0">
              <a:solidFill>
                <a:schemeClr val="dk2"/>
              </a:solidFill>
              <a:latin typeface="Roboto"/>
              <a:ea typeface="Roboto"/>
              <a:cs typeface="Roboto"/>
              <a:sym typeface="Roboto"/>
            </a:endParaRPr>
          </a:p>
          <a:p>
            <a:pPr marL="0" lvl="0" indent="0" algn="just" rtl="0">
              <a:spcBef>
                <a:spcPts val="0"/>
              </a:spcBef>
              <a:spcAft>
                <a:spcPts val="0"/>
              </a:spcAft>
              <a:buNone/>
            </a:pPr>
            <a:endParaRPr sz="1200"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DINÁMICA DIBUJO GUIADO ¿QUÉ TRABAJAMOS?</a:t>
            </a:r>
            <a:endParaRPr sz="1800" b="1" dirty="0">
              <a:solidFill>
                <a:srgbClr val="373737"/>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0DEFAFF3-6785-41C5-9F4B-5D7E8310FDD2}"/>
              </a:ext>
            </a:extLst>
          </p:cNvPr>
          <p:cNvPicPr>
            <a:picLocks noChangeAspect="1"/>
          </p:cNvPicPr>
          <p:nvPr/>
        </p:nvPicPr>
        <p:blipFill>
          <a:blip r:embed="rId3"/>
          <a:stretch>
            <a:fillRect/>
          </a:stretch>
        </p:blipFill>
        <p:spPr>
          <a:xfrm>
            <a:off x="1878924" y="1226066"/>
            <a:ext cx="1907026" cy="2691367"/>
          </a:xfrm>
          <a:prstGeom prst="rect">
            <a:avLst/>
          </a:prstGeom>
          <a:effectLst>
            <a:softEdge rad="127000"/>
          </a:effectLst>
        </p:spPr>
      </p:pic>
    </p:spTree>
    <p:extLst>
      <p:ext uri="{BB962C8B-B14F-4D97-AF65-F5344CB8AC3E}">
        <p14:creationId xmlns:p14="http://schemas.microsoft.com/office/powerpoint/2010/main" val="214438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p:nvPr/>
        </p:nvSpPr>
        <p:spPr>
          <a:xfrm>
            <a:off x="417099" y="1257700"/>
            <a:ext cx="8290966" cy="28812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Evita juzgar mientras escuchas</a:t>
            </a:r>
          </a:p>
          <a:p>
            <a:pPr marL="171450" lvl="0" indent="-171450" algn="ctr"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ctr"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Resiste la tentación de dar consejos</a:t>
            </a:r>
          </a:p>
          <a:p>
            <a:pPr marL="171450" lvl="0" indent="-171450" algn="ctr"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ctr"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Haz referencia de los detalles que recuerdes </a:t>
            </a:r>
          </a:p>
          <a:p>
            <a:pPr marL="171450" lvl="0" indent="-171450" algn="ctr"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ctr"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Realiza gestos afirmativos y mantén un lenguaje corporal adecuado</a:t>
            </a:r>
          </a:p>
          <a:p>
            <a:pPr marL="171450" lvl="0" indent="-171450" algn="ctr" rtl="0">
              <a:spcBef>
                <a:spcPts val="0"/>
              </a:spcBef>
              <a:spcAft>
                <a:spcPts val="0"/>
              </a:spcAft>
              <a:buFont typeface="Wingdings" panose="05000000000000000000" pitchFamily="2" charset="2"/>
              <a:buChar char="ü"/>
            </a:pPr>
            <a:endParaRPr lang="es-ES" b="1" dirty="0">
              <a:solidFill>
                <a:schemeClr val="dk2"/>
              </a:solidFill>
              <a:latin typeface="Roboto"/>
              <a:ea typeface="Roboto"/>
              <a:cs typeface="Roboto"/>
              <a:sym typeface="Roboto"/>
            </a:endParaRPr>
          </a:p>
          <a:p>
            <a:pPr marL="171450" lvl="0" indent="-171450" algn="ctr" rtl="0">
              <a:spcBef>
                <a:spcPts val="0"/>
              </a:spcBef>
              <a:spcAft>
                <a:spcPts val="0"/>
              </a:spcAft>
              <a:buFont typeface="Wingdings" panose="05000000000000000000" pitchFamily="2" charset="2"/>
              <a:buChar char="ü"/>
            </a:pPr>
            <a:r>
              <a:rPr lang="es-ES" b="1" dirty="0">
                <a:solidFill>
                  <a:schemeClr val="dk2"/>
                </a:solidFill>
                <a:latin typeface="Roboto"/>
                <a:ea typeface="Roboto"/>
                <a:cs typeface="Roboto"/>
                <a:sym typeface="Roboto"/>
              </a:rPr>
              <a:t> Pide más información con las preguntas apropiadas</a:t>
            </a:r>
          </a:p>
          <a:p>
            <a:pPr marL="0" lvl="0" indent="0" algn="ctr" rtl="0">
              <a:spcBef>
                <a:spcPts val="0"/>
              </a:spcBef>
              <a:spcAft>
                <a:spcPts val="0"/>
              </a:spcAft>
              <a:buNone/>
            </a:pPr>
            <a:endParaRPr sz="1200" b="1" dirty="0">
              <a:solidFill>
                <a:schemeClr val="dk2"/>
              </a:solidFill>
              <a:latin typeface="Roboto"/>
              <a:ea typeface="Roboto"/>
              <a:cs typeface="Roboto"/>
              <a:sym typeface="Roboto"/>
            </a:endParaRPr>
          </a:p>
        </p:txBody>
      </p:sp>
      <p:sp>
        <p:nvSpPr>
          <p:cNvPr id="34" name="Google Shape;34;p7"/>
          <p:cNvSpPr txBox="1"/>
          <p:nvPr/>
        </p:nvSpPr>
        <p:spPr>
          <a:xfrm>
            <a:off x="3785950" y="4555925"/>
            <a:ext cx="5223300" cy="324600"/>
          </a:xfrm>
          <a:prstGeom prst="rect">
            <a:avLst/>
          </a:prstGeom>
          <a:noFill/>
          <a:ln>
            <a:noFill/>
          </a:ln>
        </p:spPr>
        <p:txBody>
          <a:bodyPr spcFirstLastPara="1" wrap="square" lIns="54000" tIns="54000" rIns="54000" bIns="54000" anchor="t" anchorCtr="0">
            <a:spAutoFit/>
          </a:bodyPr>
          <a:lstStyle/>
          <a:p>
            <a:pPr marL="0" lvl="0" indent="0" algn="l" rtl="0">
              <a:spcBef>
                <a:spcPts val="0"/>
              </a:spcBef>
              <a:spcAft>
                <a:spcPts val="0"/>
              </a:spcAft>
              <a:buNone/>
            </a:pPr>
            <a:r>
              <a:rPr lang="es-ES" b="1" dirty="0">
                <a:solidFill>
                  <a:srgbClr val="373737"/>
                </a:solidFill>
                <a:latin typeface="Montserrat"/>
                <a:ea typeface="Montserrat"/>
                <a:cs typeface="Montserrat"/>
                <a:sym typeface="Montserrat"/>
              </a:rPr>
              <a:t>TALLER INTELIGENCIA EMOCIONAL</a:t>
            </a:r>
          </a:p>
        </p:txBody>
      </p:sp>
      <p:sp>
        <p:nvSpPr>
          <p:cNvPr id="5" name="Google Shape;35;p7">
            <a:extLst>
              <a:ext uri="{FF2B5EF4-FFF2-40B4-BE49-F238E27FC236}">
                <a16:creationId xmlns:a16="http://schemas.microsoft.com/office/drawing/2014/main" id="{97348C42-AB3E-40D8-8B78-6117E4A2B9A7}"/>
              </a:ext>
            </a:extLst>
          </p:cNvPr>
          <p:cNvSpPr txBox="1"/>
          <p:nvPr/>
        </p:nvSpPr>
        <p:spPr>
          <a:xfrm>
            <a:off x="417100" y="735049"/>
            <a:ext cx="8429188" cy="386100"/>
          </a:xfrm>
          <a:prstGeom prst="rect">
            <a:avLst/>
          </a:prstGeom>
          <a:noFill/>
          <a:ln>
            <a:noFill/>
          </a:ln>
        </p:spPr>
        <p:txBody>
          <a:bodyPr spcFirstLastPara="1" wrap="square" lIns="54000" tIns="54000" rIns="54000" bIns="54000" anchor="t" anchorCtr="0">
            <a:spAutoFit/>
          </a:bodyPr>
          <a:lstStyle/>
          <a:p>
            <a:pPr marL="0" lvl="0" indent="0" algn="ctr" rtl="0">
              <a:spcBef>
                <a:spcPts val="0"/>
              </a:spcBef>
              <a:spcAft>
                <a:spcPts val="0"/>
              </a:spcAft>
              <a:buNone/>
            </a:pPr>
            <a:r>
              <a:rPr lang="es-ES" sz="1800" b="1" dirty="0">
                <a:solidFill>
                  <a:srgbClr val="373737"/>
                </a:solidFill>
                <a:latin typeface="Montserrat"/>
                <a:ea typeface="Montserrat"/>
                <a:cs typeface="Montserrat"/>
                <a:sym typeface="Montserrat"/>
              </a:rPr>
              <a:t>IMPORTANTE</a:t>
            </a:r>
            <a:endParaRPr sz="1800" b="1" dirty="0">
              <a:solidFill>
                <a:srgbClr val="373737"/>
              </a:solidFill>
              <a:latin typeface="Montserrat"/>
              <a:ea typeface="Montserrat"/>
              <a:cs typeface="Montserrat"/>
              <a:sym typeface="Montserrat"/>
            </a:endParaRPr>
          </a:p>
        </p:txBody>
      </p:sp>
    </p:spTree>
    <p:extLst>
      <p:ext uri="{BB962C8B-B14F-4D97-AF65-F5344CB8AC3E}">
        <p14:creationId xmlns:p14="http://schemas.microsoft.com/office/powerpoint/2010/main" val="50246079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2329</TotalTime>
  <Words>4417</Words>
  <Application>Microsoft Office PowerPoint</Application>
  <PresentationFormat>Presentación en pantalla (16:9)</PresentationFormat>
  <Paragraphs>676</Paragraphs>
  <Slides>56</Slides>
  <Notes>56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56</vt:i4>
      </vt:variant>
    </vt:vector>
  </HeadingPairs>
  <TitlesOfParts>
    <vt:vector size="63" baseType="lpstr">
      <vt:lpstr>Arial</vt:lpstr>
      <vt:lpstr>Calibri</vt:lpstr>
      <vt:lpstr>Montserrat</vt:lpstr>
      <vt:lpstr>Roboto</vt:lpstr>
      <vt:lpstr>Roboto Condensed</vt:lpstr>
      <vt:lpstr>Wingdings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Begoña Maranchon Garcia</dc:creator>
  <cp:lastModifiedBy>Begoña Maranchon Garcia</cp:lastModifiedBy>
  <cp:revision>22</cp:revision>
  <dcterms:modified xsi:type="dcterms:W3CDTF">2025-02-16T12:32:30Z</dcterms:modified>
</cp:coreProperties>
</file>